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handoutMasterIdLst>
    <p:handoutMasterId r:id="rId49"/>
  </p:handoutMasterIdLst>
  <p:sldIdLst>
    <p:sldId id="256" r:id="rId2"/>
    <p:sldId id="258" r:id="rId3"/>
    <p:sldId id="889" r:id="rId4"/>
    <p:sldId id="259" r:id="rId5"/>
    <p:sldId id="894" r:id="rId6"/>
    <p:sldId id="845" r:id="rId7"/>
    <p:sldId id="261" r:id="rId8"/>
    <p:sldId id="837" r:id="rId9"/>
    <p:sldId id="851" r:id="rId10"/>
    <p:sldId id="852" r:id="rId11"/>
    <p:sldId id="853" r:id="rId12"/>
    <p:sldId id="846" r:id="rId13"/>
    <p:sldId id="260" r:id="rId14"/>
    <p:sldId id="891" r:id="rId15"/>
    <p:sldId id="857" r:id="rId16"/>
    <p:sldId id="884" r:id="rId17"/>
    <p:sldId id="895" r:id="rId18"/>
    <p:sldId id="856" r:id="rId19"/>
    <p:sldId id="887" r:id="rId20"/>
    <p:sldId id="882" r:id="rId21"/>
    <p:sldId id="832" r:id="rId22"/>
    <p:sldId id="883" r:id="rId23"/>
    <p:sldId id="917" r:id="rId24"/>
    <p:sldId id="888" r:id="rId25"/>
    <p:sldId id="920" r:id="rId26"/>
    <p:sldId id="870" r:id="rId27"/>
    <p:sldId id="921" r:id="rId28"/>
    <p:sldId id="871" r:id="rId29"/>
    <p:sldId id="928" r:id="rId30"/>
    <p:sldId id="929" r:id="rId31"/>
    <p:sldId id="869" r:id="rId32"/>
    <p:sldId id="893" r:id="rId33"/>
    <p:sldId id="875" r:id="rId34"/>
    <p:sldId id="918" r:id="rId35"/>
    <p:sldId id="667" r:id="rId36"/>
    <p:sldId id="668" r:id="rId37"/>
    <p:sldId id="922" r:id="rId38"/>
    <p:sldId id="903" r:id="rId39"/>
    <p:sldId id="908" r:id="rId40"/>
    <p:sldId id="930" r:id="rId41"/>
    <p:sldId id="904" r:id="rId42"/>
    <p:sldId id="906" r:id="rId43"/>
    <p:sldId id="907" r:id="rId44"/>
    <p:sldId id="925" r:id="rId45"/>
    <p:sldId id="916" r:id="rId46"/>
    <p:sldId id="914" r:id="rId4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2880" userDrawn="1">
          <p15:clr>
            <a:srgbClr val="A4A3A4"/>
          </p15:clr>
        </p15:guide>
        <p15:guide id="6" pos="755"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1"/>
    <p:restoredTop sz="79068"/>
  </p:normalViewPr>
  <p:slideViewPr>
    <p:cSldViewPr showGuides="1">
      <p:cViewPr varScale="1">
        <p:scale>
          <a:sx n="68" d="100"/>
          <a:sy n="68" d="100"/>
        </p:scale>
        <p:origin x="1160" y="192"/>
      </p:cViewPr>
      <p:guideLst>
        <p:guide orient="horz" pos="2160"/>
        <p:guide pos="2880"/>
        <p:guide pos="755"/>
      </p:guideLst>
    </p:cSldViewPr>
  </p:slideViewPr>
  <p:notesTextViewPr>
    <p:cViewPr>
      <p:scale>
        <a:sx n="1" d="1"/>
        <a:sy n="1" d="1"/>
      </p:scale>
      <p:origin x="0" y="0"/>
    </p:cViewPr>
  </p:notesTextViewPr>
  <p:sorterViewPr>
    <p:cViewPr>
      <p:scale>
        <a:sx n="66" d="100"/>
        <a:sy n="66" d="100"/>
      </p:scale>
      <p:origin x="0" y="0"/>
    </p:cViewPr>
  </p:sorterViewPr>
  <p:notesViewPr>
    <p:cSldViewPr showGuides="1">
      <p:cViewPr varScale="1">
        <p:scale>
          <a:sx n="63" d="100"/>
          <a:sy n="63" d="100"/>
        </p:scale>
        <p:origin x="2838" y="10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BDB7646E-8811-423A-9C42-2CBFADA00A96}" type="datetimeFigureOut">
              <a:rPr lang="en-US" smtClean="0"/>
              <a:t>4/24/20</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4/24/20</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1221E5-7225-48EB-A4EE-420E7BFCF705}" type="slidenum">
              <a:rPr lang="en-US" smtClean="0"/>
              <a:pPr/>
              <a:t>1</a:t>
            </a:fld>
            <a:endParaRPr lang="en-US"/>
          </a:p>
        </p:txBody>
      </p:sp>
    </p:spTree>
    <p:extLst>
      <p:ext uri="{BB962C8B-B14F-4D97-AF65-F5344CB8AC3E}">
        <p14:creationId xmlns:p14="http://schemas.microsoft.com/office/powerpoint/2010/main" val="9978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10</a:t>
            </a:fld>
            <a:endParaRPr lang="en-US"/>
          </a:p>
        </p:txBody>
      </p:sp>
    </p:spTree>
    <p:extLst>
      <p:ext uri="{BB962C8B-B14F-4D97-AF65-F5344CB8AC3E}">
        <p14:creationId xmlns:p14="http://schemas.microsoft.com/office/powerpoint/2010/main" val="3658349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parallax and brightness gives you L. </a:t>
            </a:r>
          </a:p>
          <a:p>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11</a:t>
            </a:fld>
            <a:endParaRPr lang="en-US"/>
          </a:p>
        </p:txBody>
      </p:sp>
    </p:spTree>
    <p:extLst>
      <p:ext uri="{BB962C8B-B14F-4D97-AF65-F5344CB8AC3E}">
        <p14:creationId xmlns:p14="http://schemas.microsoft.com/office/powerpoint/2010/main" val="247782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 is something intrinsic to the object itself! </a:t>
            </a:r>
          </a:p>
          <a:p>
            <a:r>
              <a:rPr lang="en-US" dirty="0"/>
              <a:t>Sometimes you can get L other ways. </a:t>
            </a:r>
          </a:p>
        </p:txBody>
      </p:sp>
      <p:sp>
        <p:nvSpPr>
          <p:cNvPr id="4" name="Slide Number Placeholder 3"/>
          <p:cNvSpPr>
            <a:spLocks noGrp="1"/>
          </p:cNvSpPr>
          <p:nvPr>
            <p:ph type="sldNum" sz="quarter" idx="5"/>
          </p:nvPr>
        </p:nvSpPr>
        <p:spPr/>
        <p:txBody>
          <a:bodyPr/>
          <a:lstStyle/>
          <a:p>
            <a:fld id="{841221E5-7225-48EB-A4EE-420E7BFCF705}" type="slidenum">
              <a:rPr lang="en-US" smtClean="0"/>
              <a:pPr/>
              <a:t>12</a:t>
            </a:fld>
            <a:endParaRPr lang="en-US"/>
          </a:p>
        </p:txBody>
      </p:sp>
    </p:spTree>
    <p:extLst>
      <p:ext uri="{BB962C8B-B14F-4D97-AF65-F5344CB8AC3E}">
        <p14:creationId xmlns:p14="http://schemas.microsoft.com/office/powerpoint/2010/main" val="2036729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13</a:t>
            </a:fld>
            <a:endParaRPr lang="en-US"/>
          </a:p>
        </p:txBody>
      </p:sp>
    </p:spTree>
    <p:extLst>
      <p:ext uri="{BB962C8B-B14F-4D97-AF65-F5344CB8AC3E}">
        <p14:creationId xmlns:p14="http://schemas.microsoft.com/office/powerpoint/2010/main" val="1042289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Composition and temperature, take the Sun and put its total light through a fancy prism (spectrograph). </a:t>
            </a:r>
          </a:p>
        </p:txBody>
      </p:sp>
      <p:sp>
        <p:nvSpPr>
          <p:cNvPr id="4" name="Slide Number Placeholder 3"/>
          <p:cNvSpPr>
            <a:spLocks noGrp="1"/>
          </p:cNvSpPr>
          <p:nvPr>
            <p:ph type="sldNum" sz="quarter" idx="5"/>
          </p:nvPr>
        </p:nvSpPr>
        <p:spPr/>
        <p:txBody>
          <a:bodyPr/>
          <a:lstStyle/>
          <a:p>
            <a:fld id="{841221E5-7225-48EB-A4EE-420E7BFCF705}" type="slidenum">
              <a:rPr lang="en-US" smtClean="0"/>
              <a:pPr/>
              <a:t>14</a:t>
            </a:fld>
            <a:endParaRPr lang="en-US"/>
          </a:p>
        </p:txBody>
      </p:sp>
    </p:spTree>
    <p:extLst>
      <p:ext uri="{BB962C8B-B14F-4D97-AF65-F5344CB8AC3E}">
        <p14:creationId xmlns:p14="http://schemas.microsoft.com/office/powerpoint/2010/main" val="103162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Spectrum of the sun (in visible). Brightness gives intensity at each color, also dark patches. (Fraunhofer lines)</a:t>
            </a:r>
          </a:p>
          <a:p>
            <a:r>
              <a:rPr lang="en-US" dirty="0"/>
              <a:t>Finger prints of atoms and molecules. Each has a unique fingerprint.  </a:t>
            </a:r>
          </a:p>
        </p:txBody>
      </p:sp>
      <p:sp>
        <p:nvSpPr>
          <p:cNvPr id="4" name="Slide Number Placeholder 3"/>
          <p:cNvSpPr>
            <a:spLocks noGrp="1"/>
          </p:cNvSpPr>
          <p:nvPr>
            <p:ph type="sldNum" sz="quarter" idx="5"/>
          </p:nvPr>
        </p:nvSpPr>
        <p:spPr/>
        <p:txBody>
          <a:bodyPr/>
          <a:lstStyle/>
          <a:p>
            <a:fld id="{841221E5-7225-48EB-A4EE-420E7BFCF705}" type="slidenum">
              <a:rPr lang="en-US" smtClean="0"/>
              <a:pPr/>
              <a:t>15</a:t>
            </a:fld>
            <a:endParaRPr lang="en-US"/>
          </a:p>
        </p:txBody>
      </p:sp>
    </p:spTree>
    <p:extLst>
      <p:ext uri="{BB962C8B-B14F-4D97-AF65-F5344CB8AC3E}">
        <p14:creationId xmlns:p14="http://schemas.microsoft.com/office/powerpoint/2010/main" val="151891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1221E5-7225-48EB-A4EE-420E7BFCF705}" type="slidenum">
              <a:rPr lang="en-US" smtClean="0"/>
              <a:pPr/>
              <a:t>16</a:t>
            </a:fld>
            <a:endParaRPr lang="en-US"/>
          </a:p>
        </p:txBody>
      </p:sp>
    </p:spTree>
    <p:extLst>
      <p:ext uri="{BB962C8B-B14F-4D97-AF65-F5344CB8AC3E}">
        <p14:creationId xmlns:p14="http://schemas.microsoft.com/office/powerpoint/2010/main" val="333513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17</a:t>
            </a:fld>
            <a:endParaRPr lang="en-US"/>
          </a:p>
        </p:txBody>
      </p:sp>
    </p:spTree>
    <p:extLst>
      <p:ext uri="{BB962C8B-B14F-4D97-AF65-F5344CB8AC3E}">
        <p14:creationId xmlns:p14="http://schemas.microsoft.com/office/powerpoint/2010/main" val="1726436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pretty version of star spectra. Showing where colors are, IR and UV on ends. </a:t>
            </a:r>
          </a:p>
          <a:p>
            <a:r>
              <a:rPr lang="en-US" dirty="0"/>
              <a:t>Shape and wiggles give temperature and composition. </a:t>
            </a:r>
          </a:p>
          <a:p>
            <a:r>
              <a:rPr lang="en-US" dirty="0"/>
              <a:t>Wein’s law back in unit 1. </a:t>
            </a:r>
          </a:p>
        </p:txBody>
      </p:sp>
      <p:sp>
        <p:nvSpPr>
          <p:cNvPr id="4" name="Slide Number Placeholder 3"/>
          <p:cNvSpPr>
            <a:spLocks noGrp="1"/>
          </p:cNvSpPr>
          <p:nvPr>
            <p:ph type="sldNum" sz="quarter" idx="5"/>
          </p:nvPr>
        </p:nvSpPr>
        <p:spPr/>
        <p:txBody>
          <a:bodyPr/>
          <a:lstStyle/>
          <a:p>
            <a:fld id="{841221E5-7225-48EB-A4EE-420E7BFCF705}" type="slidenum">
              <a:rPr lang="en-US" smtClean="0"/>
              <a:pPr/>
              <a:t>18</a:t>
            </a:fld>
            <a:endParaRPr lang="en-US"/>
          </a:p>
        </p:txBody>
      </p:sp>
    </p:spTree>
    <p:extLst>
      <p:ext uri="{BB962C8B-B14F-4D97-AF65-F5344CB8AC3E}">
        <p14:creationId xmlns:p14="http://schemas.microsoft.com/office/powerpoint/2010/main" val="3942871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Trends starting to emerge with the stars we observe. </a:t>
            </a:r>
          </a:p>
        </p:txBody>
      </p:sp>
      <p:sp>
        <p:nvSpPr>
          <p:cNvPr id="4" name="Slide Number Placeholder 3"/>
          <p:cNvSpPr>
            <a:spLocks noGrp="1"/>
          </p:cNvSpPr>
          <p:nvPr>
            <p:ph type="sldNum" sz="quarter" idx="5"/>
          </p:nvPr>
        </p:nvSpPr>
        <p:spPr/>
        <p:txBody>
          <a:bodyPr/>
          <a:lstStyle/>
          <a:p>
            <a:fld id="{841221E5-7225-48EB-A4EE-420E7BFCF705}" type="slidenum">
              <a:rPr lang="en-US" smtClean="0"/>
              <a:pPr/>
              <a:t>19</a:t>
            </a:fld>
            <a:endParaRPr lang="en-US"/>
          </a:p>
        </p:txBody>
      </p:sp>
    </p:spTree>
    <p:extLst>
      <p:ext uri="{BB962C8B-B14F-4D97-AF65-F5344CB8AC3E}">
        <p14:creationId xmlns:p14="http://schemas.microsoft.com/office/powerpoint/2010/main" val="47685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a:p>
        </p:txBody>
      </p:sp>
    </p:spTree>
    <p:extLst>
      <p:ext uri="{BB962C8B-B14F-4D97-AF65-F5344CB8AC3E}">
        <p14:creationId xmlns:p14="http://schemas.microsoft.com/office/powerpoint/2010/main" val="2565020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a:t>
            </a:r>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20</a:t>
            </a:fld>
            <a:endParaRPr lang="en-US"/>
          </a:p>
        </p:txBody>
      </p:sp>
    </p:spTree>
    <p:extLst>
      <p:ext uri="{BB962C8B-B14F-4D97-AF65-F5344CB8AC3E}">
        <p14:creationId xmlns:p14="http://schemas.microsoft.com/office/powerpoint/2010/main" val="871291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original scheme was a mess and it was Annie Cannon that made the realization that a much simpler scheme based on temperature could be be made. </a:t>
            </a:r>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21</a:t>
            </a:fld>
            <a:endParaRPr lang="en-US"/>
          </a:p>
        </p:txBody>
      </p:sp>
    </p:spTree>
    <p:extLst>
      <p:ext uri="{BB962C8B-B14F-4D97-AF65-F5344CB8AC3E}">
        <p14:creationId xmlns:p14="http://schemas.microsoft.com/office/powerpoint/2010/main" val="3849300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scheme arranged in</a:t>
            </a:r>
            <a:r>
              <a:rPr lang="en-US" baseline="0" dirty="0"/>
              <a:t> descending order of temperature. Don’t memorize the numbers, but memorize the order and understand the trends. </a:t>
            </a:r>
          </a:p>
          <a:p>
            <a:r>
              <a:rPr lang="en-US" baseline="0" dirty="0"/>
              <a:t>L = recent. Subcategories also have been added. </a:t>
            </a:r>
          </a:p>
          <a:p>
            <a:r>
              <a:rPr lang="en-US" baseline="0" dirty="0"/>
              <a:t>Various Mnemonics: Only Boring Astronomers Find Gratification Knowing Mnemonics Like These </a:t>
            </a:r>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22</a:t>
            </a:fld>
            <a:endParaRPr lang="en-US"/>
          </a:p>
        </p:txBody>
      </p:sp>
    </p:spTree>
    <p:extLst>
      <p:ext uri="{BB962C8B-B14F-4D97-AF65-F5344CB8AC3E}">
        <p14:creationId xmlns:p14="http://schemas.microsoft.com/office/powerpoint/2010/main" val="4146152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41221E5-7225-48EB-A4EE-420E7BFCF705}" type="slidenum">
              <a:rPr lang="en-US" smtClean="0"/>
              <a:pPr/>
              <a:t>23</a:t>
            </a:fld>
            <a:endParaRPr lang="en-US"/>
          </a:p>
        </p:txBody>
      </p:sp>
    </p:spTree>
    <p:extLst>
      <p:ext uri="{BB962C8B-B14F-4D97-AF65-F5344CB8AC3E}">
        <p14:creationId xmlns:p14="http://schemas.microsoft.com/office/powerpoint/2010/main" val="3406354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other relationships exist too</a:t>
            </a:r>
          </a:p>
        </p:txBody>
      </p:sp>
      <p:sp>
        <p:nvSpPr>
          <p:cNvPr id="4" name="Slide Number Placeholder 3"/>
          <p:cNvSpPr>
            <a:spLocks noGrp="1"/>
          </p:cNvSpPr>
          <p:nvPr>
            <p:ph type="sldNum" sz="quarter" idx="5"/>
          </p:nvPr>
        </p:nvSpPr>
        <p:spPr/>
        <p:txBody>
          <a:bodyPr/>
          <a:lstStyle/>
          <a:p>
            <a:fld id="{841221E5-7225-48EB-A4EE-420E7BFCF705}" type="slidenum">
              <a:rPr lang="en-US" smtClean="0"/>
              <a:pPr/>
              <a:t>24</a:t>
            </a:fld>
            <a:endParaRPr lang="en-US"/>
          </a:p>
        </p:txBody>
      </p:sp>
    </p:spTree>
    <p:extLst>
      <p:ext uri="{BB962C8B-B14F-4D97-AF65-F5344CB8AC3E}">
        <p14:creationId xmlns:p14="http://schemas.microsoft.com/office/powerpoint/2010/main" val="2228905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calculations but appreciate that we can again measure L and T and use that to get R without having to go to the star! </a:t>
            </a:r>
          </a:p>
        </p:txBody>
      </p:sp>
      <p:sp>
        <p:nvSpPr>
          <p:cNvPr id="4" name="Slide Number Placeholder 3"/>
          <p:cNvSpPr>
            <a:spLocks noGrp="1"/>
          </p:cNvSpPr>
          <p:nvPr>
            <p:ph type="sldNum" sz="quarter" idx="5"/>
          </p:nvPr>
        </p:nvSpPr>
        <p:spPr/>
        <p:txBody>
          <a:bodyPr/>
          <a:lstStyle/>
          <a:p>
            <a:fld id="{841221E5-7225-48EB-A4EE-420E7BFCF705}" type="slidenum">
              <a:rPr lang="en-US" smtClean="0"/>
              <a:pPr/>
              <a:t>25</a:t>
            </a:fld>
            <a:endParaRPr lang="en-US"/>
          </a:p>
        </p:txBody>
      </p:sp>
    </p:spTree>
    <p:extLst>
      <p:ext uri="{BB962C8B-B14F-4D97-AF65-F5344CB8AC3E}">
        <p14:creationId xmlns:p14="http://schemas.microsoft.com/office/powerpoint/2010/main" val="1749024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stars give us useful predictions on mass, know several 100 masses very accurately now. Great application of physics you already learned. </a:t>
            </a:r>
          </a:p>
        </p:txBody>
      </p:sp>
      <p:sp>
        <p:nvSpPr>
          <p:cNvPr id="4" name="Slide Number Placeholder 3"/>
          <p:cNvSpPr>
            <a:spLocks noGrp="1"/>
          </p:cNvSpPr>
          <p:nvPr>
            <p:ph type="sldNum" sz="quarter" idx="10"/>
          </p:nvPr>
        </p:nvSpPr>
        <p:spPr/>
        <p:txBody>
          <a:bodyPr/>
          <a:lstStyle/>
          <a:p>
            <a:fld id="{CCD6A26E-B094-1E45-ABB1-EF825B523884}" type="slidenum">
              <a:rPr lang="en-US" smtClean="0"/>
              <a:t>26</a:t>
            </a:fld>
            <a:endParaRPr lang="en-US"/>
          </a:p>
        </p:txBody>
      </p:sp>
    </p:spTree>
    <p:extLst>
      <p:ext uri="{BB962C8B-B14F-4D97-AF65-F5344CB8AC3E}">
        <p14:creationId xmlns:p14="http://schemas.microsoft.com/office/powerpoint/2010/main" val="560849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1221E5-7225-48EB-A4EE-420E7BFCF705}" type="slidenum">
              <a:rPr lang="en-US" smtClean="0"/>
              <a:pPr/>
              <a:t>27</a:t>
            </a:fld>
            <a:endParaRPr lang="en-US"/>
          </a:p>
        </p:txBody>
      </p:sp>
    </p:spTree>
    <p:extLst>
      <p:ext uri="{BB962C8B-B14F-4D97-AF65-F5344CB8AC3E}">
        <p14:creationId xmlns:p14="http://schemas.microsoft.com/office/powerpoint/2010/main" val="1735418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CD6A26E-B094-1E45-ABB1-EF825B523884}" type="slidenum">
              <a:rPr lang="en-US" smtClean="0"/>
              <a:t>28</a:t>
            </a:fld>
            <a:endParaRPr lang="en-US"/>
          </a:p>
        </p:txBody>
      </p:sp>
    </p:spTree>
    <p:extLst>
      <p:ext uri="{BB962C8B-B14F-4D97-AF65-F5344CB8AC3E}">
        <p14:creationId xmlns:p14="http://schemas.microsoft.com/office/powerpoint/2010/main" val="754367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CD6A26E-B094-1E45-ABB1-EF825B523884}" type="slidenum">
              <a:rPr lang="en-US" smtClean="0"/>
              <a:t>29</a:t>
            </a:fld>
            <a:endParaRPr lang="en-US"/>
          </a:p>
        </p:txBody>
      </p:sp>
    </p:spTree>
    <p:extLst>
      <p:ext uri="{BB962C8B-B14F-4D97-AF65-F5344CB8AC3E}">
        <p14:creationId xmlns:p14="http://schemas.microsoft.com/office/powerpoint/2010/main" val="2070651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Betelgeuse is OK</a:t>
            </a:r>
          </a:p>
          <a:p>
            <a:r>
              <a:rPr lang="en-US" dirty="0"/>
              <a:t>Could ask how do you know the plot won’t keep going up? Slope. </a:t>
            </a:r>
          </a:p>
          <a:p>
            <a:r>
              <a:rPr lang="en-US" dirty="0"/>
              <a:t>You’re getting into the part of the course where you’re learning about stars…</a:t>
            </a:r>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a:p>
        </p:txBody>
      </p:sp>
    </p:spTree>
    <p:extLst>
      <p:ext uri="{BB962C8B-B14F-4D97-AF65-F5344CB8AC3E}">
        <p14:creationId xmlns:p14="http://schemas.microsoft.com/office/powerpoint/2010/main" val="4206380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now look at all these quantities and see how they scale with mass of the star. </a:t>
            </a:r>
          </a:p>
        </p:txBody>
      </p:sp>
      <p:sp>
        <p:nvSpPr>
          <p:cNvPr id="4" name="Slide Number Placeholder 3"/>
          <p:cNvSpPr>
            <a:spLocks noGrp="1"/>
          </p:cNvSpPr>
          <p:nvPr>
            <p:ph type="sldNum" sz="quarter" idx="5"/>
          </p:nvPr>
        </p:nvSpPr>
        <p:spPr/>
        <p:txBody>
          <a:bodyPr/>
          <a:lstStyle/>
          <a:p>
            <a:fld id="{841221E5-7225-48EB-A4EE-420E7BFCF705}" type="slidenum">
              <a:rPr lang="en-US" smtClean="0"/>
              <a:pPr/>
              <a:t>30</a:t>
            </a:fld>
            <a:endParaRPr lang="en-US"/>
          </a:p>
        </p:txBody>
      </p:sp>
    </p:spTree>
    <p:extLst>
      <p:ext uri="{BB962C8B-B14F-4D97-AF65-F5344CB8AC3E}">
        <p14:creationId xmlns:p14="http://schemas.microsoft.com/office/powerpoint/2010/main" val="3695913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was found? Trends amongst all the variables for the nearby stars that we could measure accurately.</a:t>
            </a:r>
            <a:r>
              <a:rPr lang="en-US" baseline="0" dirty="0"/>
              <a:t> Eventually we derived these once we understood the physics. Everything can be scaled to mass. </a:t>
            </a:r>
          </a:p>
          <a:p>
            <a:endParaRPr lang="en-US" dirty="0"/>
          </a:p>
          <a:p>
            <a:r>
              <a:rPr lang="en-US" dirty="0"/>
              <a:t>Bigger stars live shorter lives, </a:t>
            </a:r>
            <a:r>
              <a:rPr lang="en-US" dirty="0" err="1"/>
              <a:t>kinda</a:t>
            </a:r>
            <a:r>
              <a:rPr lang="en-US" dirty="0"/>
              <a:t> counter intuitive. Star</a:t>
            </a:r>
            <a:r>
              <a:rPr lang="en-US" baseline="0" dirty="0"/>
              <a:t> </a:t>
            </a:r>
            <a:r>
              <a:rPr lang="en-US" dirty="0"/>
              <a:t>10 times</a:t>
            </a:r>
            <a:r>
              <a:rPr lang="en-US" baseline="0" dirty="0"/>
              <a:t> the mass of the Sun has 10 times as much fuel, but burn through it at a rate that is 10^4 = 10,000 times faster! Party hard, die young. </a:t>
            </a:r>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31</a:t>
            </a:fld>
            <a:endParaRPr lang="en-US"/>
          </a:p>
        </p:txBody>
      </p:sp>
    </p:spTree>
    <p:extLst>
      <p:ext uri="{BB962C8B-B14F-4D97-AF65-F5344CB8AC3E}">
        <p14:creationId xmlns:p14="http://schemas.microsoft.com/office/powerpoint/2010/main" val="539747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Trapezium OB Stars has to be very young stars, formed in the past few million years. Live for 10 million years at most. </a:t>
            </a:r>
          </a:p>
        </p:txBody>
      </p:sp>
      <p:sp>
        <p:nvSpPr>
          <p:cNvPr id="4" name="Slide Number Placeholder 3"/>
          <p:cNvSpPr>
            <a:spLocks noGrp="1"/>
          </p:cNvSpPr>
          <p:nvPr>
            <p:ph type="sldNum" sz="quarter" idx="5"/>
          </p:nvPr>
        </p:nvSpPr>
        <p:spPr/>
        <p:txBody>
          <a:bodyPr/>
          <a:lstStyle/>
          <a:p>
            <a:fld id="{841221E5-7225-48EB-A4EE-420E7BFCF705}" type="slidenum">
              <a:rPr lang="en-US" smtClean="0"/>
              <a:pPr/>
              <a:t>32</a:t>
            </a:fld>
            <a:endParaRPr lang="en-US"/>
          </a:p>
        </p:txBody>
      </p:sp>
    </p:spTree>
    <p:extLst>
      <p:ext uri="{BB962C8B-B14F-4D97-AF65-F5344CB8AC3E}">
        <p14:creationId xmlns:p14="http://schemas.microsoft.com/office/powerpoint/2010/main" val="1359969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Numerically seeing the</a:t>
            </a:r>
            <a:r>
              <a:rPr lang="en-US" baseline="0" dirty="0"/>
              <a:t> trends shown on the previous slide. </a:t>
            </a:r>
          </a:p>
          <a:p>
            <a:r>
              <a:rPr lang="en-US" baseline="0" dirty="0"/>
              <a:t> </a:t>
            </a:r>
          </a:p>
        </p:txBody>
      </p:sp>
      <p:sp>
        <p:nvSpPr>
          <p:cNvPr id="4" name="Slide Number Placeholder 3"/>
          <p:cNvSpPr>
            <a:spLocks noGrp="1"/>
          </p:cNvSpPr>
          <p:nvPr>
            <p:ph type="sldNum" sz="quarter" idx="10"/>
          </p:nvPr>
        </p:nvSpPr>
        <p:spPr/>
        <p:txBody>
          <a:bodyPr/>
          <a:lstStyle/>
          <a:p>
            <a:fld id="{CCD6A26E-B094-1E45-ABB1-EF825B523884}" type="slidenum">
              <a:rPr lang="en-US" smtClean="0"/>
              <a:t>33</a:t>
            </a:fld>
            <a:endParaRPr lang="en-US"/>
          </a:p>
        </p:txBody>
      </p:sp>
    </p:spTree>
    <p:extLst>
      <p:ext uri="{BB962C8B-B14F-4D97-AF65-F5344CB8AC3E}">
        <p14:creationId xmlns:p14="http://schemas.microsoft.com/office/powerpoint/2010/main" val="240150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20 minutes left..? </a:t>
            </a:r>
          </a:p>
          <a:p>
            <a:r>
              <a:rPr lang="en-US" dirty="0"/>
              <a:t>Now we know how to measure stars. We can put this together to understand relationships and evolution. Focusing now on just the first image here. Hard to do with single stars. Biggest stars last 10 million years, &gt;&gt;&gt; human life, almost nothing</a:t>
            </a:r>
          </a:p>
          <a:p>
            <a:r>
              <a:rPr lang="en-US" dirty="0"/>
              <a:t>Instead you look at many stars at many different stages, like if you studied humans you wouldn’t study one </a:t>
            </a:r>
          </a:p>
        </p:txBody>
      </p:sp>
      <p:sp>
        <p:nvSpPr>
          <p:cNvPr id="4" name="Slide Number Placeholder 3"/>
          <p:cNvSpPr>
            <a:spLocks noGrp="1"/>
          </p:cNvSpPr>
          <p:nvPr>
            <p:ph type="sldNum" sz="quarter" idx="5"/>
          </p:nvPr>
        </p:nvSpPr>
        <p:spPr/>
        <p:txBody>
          <a:bodyPr/>
          <a:lstStyle/>
          <a:p>
            <a:fld id="{841221E5-7225-48EB-A4EE-420E7BFCF705}" type="slidenum">
              <a:rPr lang="en-US" smtClean="0"/>
              <a:pPr/>
              <a:t>34</a:t>
            </a:fld>
            <a:endParaRPr lang="en-US"/>
          </a:p>
        </p:txBody>
      </p:sp>
    </p:spTree>
    <p:extLst>
      <p:ext uri="{BB962C8B-B14F-4D97-AF65-F5344CB8AC3E}">
        <p14:creationId xmlns:p14="http://schemas.microsoft.com/office/powerpoint/2010/main" val="747805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Stellar </a:t>
            </a:r>
            <a:r>
              <a:rPr lang="en-US" dirty="0" err="1"/>
              <a:t>evo</a:t>
            </a:r>
            <a:r>
              <a:rPr lang="en-US" dirty="0"/>
              <a:t> same way, you study a bunch at different stages of their development. What have we learned? </a:t>
            </a:r>
          </a:p>
          <a:p>
            <a:r>
              <a:rPr lang="en-US" dirty="0"/>
              <a:t>Starts as a large</a:t>
            </a:r>
            <a:r>
              <a:rPr lang="en-US" baseline="0" dirty="0"/>
              <a:t> cloud of gas and dust (small particulate matter). Orion nebula, a collection of a couple thousands suns worth of gas and dust. Know they form there cause OB stars present. </a:t>
            </a:r>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35</a:t>
            </a:fld>
            <a:endParaRPr lang="en-US"/>
          </a:p>
        </p:txBody>
      </p:sp>
    </p:spTree>
    <p:extLst>
      <p:ext uri="{BB962C8B-B14F-4D97-AF65-F5344CB8AC3E}">
        <p14:creationId xmlns:p14="http://schemas.microsoft.com/office/powerpoint/2010/main" val="95721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Gravity starts</a:t>
            </a:r>
            <a:r>
              <a:rPr lang="en-US" baseline="0" dirty="0"/>
              <a:t> to do its thing. Gravity always wants to pull everything together. Breaks into pieces, or fragments. </a:t>
            </a:r>
          </a:p>
          <a:p>
            <a:r>
              <a:rPr lang="en-US" baseline="0" dirty="0"/>
              <a:t>Collisions heat things up</a:t>
            </a:r>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36</a:t>
            </a:fld>
            <a:endParaRPr lang="en-US"/>
          </a:p>
        </p:txBody>
      </p:sp>
    </p:spTree>
    <p:extLst>
      <p:ext uri="{BB962C8B-B14F-4D97-AF65-F5344CB8AC3E}">
        <p14:creationId xmlns:p14="http://schemas.microsoft.com/office/powerpoint/2010/main" val="3065812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eventually stars form. Regions get hot enough because of all that </a:t>
            </a:r>
            <a:r>
              <a:rPr lang="en-US" dirty="0" err="1"/>
              <a:t>infall</a:t>
            </a:r>
            <a:r>
              <a:rPr lang="en-US" dirty="0"/>
              <a:t> resulting in gas colliding with itself. Eventually gets hot to become individual thermal objects. </a:t>
            </a:r>
          </a:p>
        </p:txBody>
      </p:sp>
      <p:sp>
        <p:nvSpPr>
          <p:cNvPr id="4" name="Slide Number Placeholder 3"/>
          <p:cNvSpPr>
            <a:spLocks noGrp="1"/>
          </p:cNvSpPr>
          <p:nvPr>
            <p:ph type="sldNum" sz="quarter" idx="5"/>
          </p:nvPr>
        </p:nvSpPr>
        <p:spPr/>
        <p:txBody>
          <a:bodyPr/>
          <a:lstStyle/>
          <a:p>
            <a:fld id="{841221E5-7225-48EB-A4EE-420E7BFCF705}" type="slidenum">
              <a:rPr lang="en-US" smtClean="0"/>
              <a:pPr/>
              <a:t>37</a:t>
            </a:fld>
            <a:endParaRPr lang="en-US"/>
          </a:p>
        </p:txBody>
      </p:sp>
    </p:spTree>
    <p:extLst>
      <p:ext uri="{BB962C8B-B14F-4D97-AF65-F5344CB8AC3E}">
        <p14:creationId xmlns:p14="http://schemas.microsoft.com/office/powerpoint/2010/main" val="3763620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summary of what I just said. Now Let’s look at that in a little more detail. </a:t>
            </a:r>
          </a:p>
        </p:txBody>
      </p:sp>
      <p:sp>
        <p:nvSpPr>
          <p:cNvPr id="4" name="Slide Number Placeholder 3"/>
          <p:cNvSpPr>
            <a:spLocks noGrp="1"/>
          </p:cNvSpPr>
          <p:nvPr>
            <p:ph type="sldNum" sz="quarter" idx="10"/>
          </p:nvPr>
        </p:nvSpPr>
        <p:spPr/>
        <p:txBody>
          <a:bodyPr/>
          <a:lstStyle/>
          <a:p>
            <a:fld id="{CCD6A26E-B094-1E45-ABB1-EF825B523884}" type="slidenum">
              <a:rPr lang="en-US" smtClean="0"/>
              <a:t>38</a:t>
            </a:fld>
            <a:endParaRPr lang="en-US"/>
          </a:p>
        </p:txBody>
      </p:sp>
    </p:spTree>
    <p:extLst>
      <p:ext uri="{BB962C8B-B14F-4D97-AF65-F5344CB8AC3E}">
        <p14:creationId xmlns:p14="http://schemas.microsoft.com/office/powerpoint/2010/main" val="3844907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process that takes 100,000 to millions of years. You can simulate this entire process on a computer too.</a:t>
            </a:r>
          </a:p>
          <a:p>
            <a:r>
              <a:rPr lang="en-US" dirty="0" err="1"/>
              <a:t>Protostars</a:t>
            </a:r>
            <a:r>
              <a:rPr lang="en-US" dirty="0"/>
              <a:t> – regions in collapse, building up in temperature. Eventually stars</a:t>
            </a:r>
          </a:p>
        </p:txBody>
      </p:sp>
      <p:sp>
        <p:nvSpPr>
          <p:cNvPr id="4" name="Slide Number Placeholder 3"/>
          <p:cNvSpPr>
            <a:spLocks noGrp="1"/>
          </p:cNvSpPr>
          <p:nvPr>
            <p:ph type="sldNum" sz="quarter" idx="5"/>
          </p:nvPr>
        </p:nvSpPr>
        <p:spPr/>
        <p:txBody>
          <a:bodyPr/>
          <a:lstStyle/>
          <a:p>
            <a:fld id="{841221E5-7225-48EB-A4EE-420E7BFCF705}" type="slidenum">
              <a:rPr lang="en-US" smtClean="0"/>
              <a:pPr/>
              <a:t>39</a:t>
            </a:fld>
            <a:endParaRPr lang="en-US"/>
          </a:p>
        </p:txBody>
      </p:sp>
    </p:spTree>
    <p:extLst>
      <p:ext uri="{BB962C8B-B14F-4D97-AF65-F5344CB8AC3E}">
        <p14:creationId xmlns:p14="http://schemas.microsoft.com/office/powerpoint/2010/main" val="1225685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stars if you’ve never seen one before. Some bright, some dim, some red, some blue. Some close, some far, some massive, some small. How do we know? </a:t>
            </a:r>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a:p>
        </p:txBody>
      </p:sp>
    </p:spTree>
    <p:extLst>
      <p:ext uri="{BB962C8B-B14F-4D97-AF65-F5344CB8AC3E}">
        <p14:creationId xmlns:p14="http://schemas.microsoft.com/office/powerpoint/2010/main" val="17309716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my own work. </a:t>
            </a:r>
          </a:p>
        </p:txBody>
      </p:sp>
      <p:sp>
        <p:nvSpPr>
          <p:cNvPr id="4" name="Slide Number Placeholder 3"/>
          <p:cNvSpPr>
            <a:spLocks noGrp="1"/>
          </p:cNvSpPr>
          <p:nvPr>
            <p:ph type="sldNum" sz="quarter" idx="5"/>
          </p:nvPr>
        </p:nvSpPr>
        <p:spPr/>
        <p:txBody>
          <a:bodyPr/>
          <a:lstStyle/>
          <a:p>
            <a:fld id="{841221E5-7225-48EB-A4EE-420E7BFCF705}" type="slidenum">
              <a:rPr lang="en-US" smtClean="0"/>
              <a:pPr/>
              <a:t>40</a:t>
            </a:fld>
            <a:endParaRPr lang="en-US"/>
          </a:p>
        </p:txBody>
      </p:sp>
    </p:spTree>
    <p:extLst>
      <p:ext uri="{BB962C8B-B14F-4D97-AF65-F5344CB8AC3E}">
        <p14:creationId xmlns:p14="http://schemas.microsoft.com/office/powerpoint/2010/main" val="1166537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gravity contracts, fragments</a:t>
            </a:r>
            <a:r>
              <a:rPr lang="en-US" baseline="0" dirty="0"/>
              <a:t> into pieces. These small parts of the cloud get denser and denser and form </a:t>
            </a:r>
            <a:r>
              <a:rPr lang="en-US" baseline="0" dirty="0" err="1"/>
              <a:t>protostars</a:t>
            </a:r>
            <a:r>
              <a:rPr lang="en-US" baseline="0" dirty="0"/>
              <a:t>. Pressure is beginning to build up. Bulk KE is turning into random thermal energy that exerts pressure. </a:t>
            </a:r>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41</a:t>
            </a:fld>
            <a:endParaRPr lang="en-US"/>
          </a:p>
        </p:txBody>
      </p:sp>
    </p:spTree>
    <p:extLst>
      <p:ext uri="{BB962C8B-B14F-4D97-AF65-F5344CB8AC3E}">
        <p14:creationId xmlns:p14="http://schemas.microsoft.com/office/powerpoint/2010/main" val="3754663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Carina nebula, good example. </a:t>
            </a:r>
          </a:p>
        </p:txBody>
      </p:sp>
      <p:sp>
        <p:nvSpPr>
          <p:cNvPr id="4" name="Slide Number Placeholder 3"/>
          <p:cNvSpPr>
            <a:spLocks noGrp="1"/>
          </p:cNvSpPr>
          <p:nvPr>
            <p:ph type="sldNum" sz="quarter" idx="10"/>
          </p:nvPr>
        </p:nvSpPr>
        <p:spPr/>
        <p:txBody>
          <a:bodyPr/>
          <a:lstStyle/>
          <a:p>
            <a:fld id="{CCD6A26E-B094-1E45-ABB1-EF825B523884}" type="slidenum">
              <a:rPr lang="en-US" smtClean="0"/>
              <a:t>42</a:t>
            </a:fld>
            <a:endParaRPr lang="en-US"/>
          </a:p>
        </p:txBody>
      </p:sp>
    </p:spTree>
    <p:extLst>
      <p:ext uri="{BB962C8B-B14F-4D97-AF65-F5344CB8AC3E}">
        <p14:creationId xmlns:p14="http://schemas.microsoft.com/office/powerpoint/2010/main" val="33226622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Zooming in, we see clumps. </a:t>
            </a:r>
          </a:p>
        </p:txBody>
      </p:sp>
      <p:sp>
        <p:nvSpPr>
          <p:cNvPr id="4" name="Slide Number Placeholder 3"/>
          <p:cNvSpPr>
            <a:spLocks noGrp="1"/>
          </p:cNvSpPr>
          <p:nvPr>
            <p:ph type="sldNum" sz="quarter" idx="10"/>
          </p:nvPr>
        </p:nvSpPr>
        <p:spPr/>
        <p:txBody>
          <a:bodyPr/>
          <a:lstStyle/>
          <a:p>
            <a:fld id="{CCD6A26E-B094-1E45-ABB1-EF825B523884}" type="slidenum">
              <a:rPr lang="en-US" smtClean="0"/>
              <a:t>43</a:t>
            </a:fld>
            <a:endParaRPr lang="en-US"/>
          </a:p>
        </p:txBody>
      </p:sp>
    </p:spTree>
    <p:extLst>
      <p:ext uri="{BB962C8B-B14F-4D97-AF65-F5344CB8AC3E}">
        <p14:creationId xmlns:p14="http://schemas.microsoft.com/office/powerpoint/2010/main" val="3053543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Lots of energy is being released during this time.</a:t>
            </a:r>
            <a:r>
              <a:rPr lang="en-US" baseline="0" dirty="0"/>
              <a:t> </a:t>
            </a:r>
            <a:r>
              <a:rPr lang="en-US" baseline="0" dirty="0" err="1"/>
              <a:t>Protostars</a:t>
            </a:r>
            <a:r>
              <a:rPr lang="en-US" baseline="0" dirty="0"/>
              <a:t> are very bright. </a:t>
            </a:r>
            <a:endParaRPr lang="en-US" dirty="0"/>
          </a:p>
          <a:p>
            <a:endParaRPr lang="en-US" dirty="0"/>
          </a:p>
          <a:p>
            <a:r>
              <a:rPr lang="en-US" dirty="0"/>
              <a:t>Fusion starts pushing back, keeping the gas hot enough so that the</a:t>
            </a:r>
            <a:r>
              <a:rPr lang="en-US" baseline="0" dirty="0"/>
              <a:t> pressure is high enough to prevent gravity from contracting the object. </a:t>
            </a:r>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44</a:t>
            </a:fld>
            <a:endParaRPr lang="en-US"/>
          </a:p>
        </p:txBody>
      </p:sp>
    </p:spTree>
    <p:extLst>
      <p:ext uri="{BB962C8B-B14F-4D97-AF65-F5344CB8AC3E}">
        <p14:creationId xmlns:p14="http://schemas.microsoft.com/office/powerpoint/2010/main" val="2386163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happening. </a:t>
            </a:r>
          </a:p>
          <a:p>
            <a:r>
              <a:rPr lang="en-US" dirty="0"/>
              <a:t>Pillars of creation, opaque in visible. </a:t>
            </a:r>
          </a:p>
          <a:p>
            <a:r>
              <a:rPr lang="en-US" dirty="0"/>
              <a:t>Transparent in IR</a:t>
            </a:r>
          </a:p>
          <a:p>
            <a:r>
              <a:rPr lang="en-US" dirty="0"/>
              <a:t>Stars blowing up region </a:t>
            </a:r>
          </a:p>
        </p:txBody>
      </p:sp>
      <p:sp>
        <p:nvSpPr>
          <p:cNvPr id="4" name="Slide Number Placeholder 3"/>
          <p:cNvSpPr>
            <a:spLocks noGrp="1"/>
          </p:cNvSpPr>
          <p:nvPr>
            <p:ph type="sldNum" sz="quarter" idx="10"/>
          </p:nvPr>
        </p:nvSpPr>
        <p:spPr/>
        <p:txBody>
          <a:bodyPr/>
          <a:lstStyle/>
          <a:p>
            <a:fld id="{CCD6A26E-B094-1E45-ABB1-EF825B523884}" type="slidenum">
              <a:rPr lang="en-US" smtClean="0"/>
              <a:t>45</a:t>
            </a:fld>
            <a:endParaRPr lang="en-US"/>
          </a:p>
        </p:txBody>
      </p:sp>
    </p:spTree>
    <p:extLst>
      <p:ext uri="{BB962C8B-B14F-4D97-AF65-F5344CB8AC3E}">
        <p14:creationId xmlns:p14="http://schemas.microsoft.com/office/powerpoint/2010/main" val="3250408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rest of the objects,</a:t>
            </a:r>
            <a:r>
              <a:rPr lang="en-US" baseline="0" dirty="0"/>
              <a:t> the contraction keeps going. Eventually the core gets hot , 10-15 million degrees. </a:t>
            </a:r>
          </a:p>
          <a:p>
            <a:r>
              <a:rPr lang="en-US" baseline="0" dirty="0"/>
              <a:t>Nuclear reactions start happening. </a:t>
            </a:r>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46</a:t>
            </a:fld>
            <a:endParaRPr lang="en-US"/>
          </a:p>
        </p:txBody>
      </p:sp>
    </p:spTree>
    <p:extLst>
      <p:ext uri="{BB962C8B-B14F-4D97-AF65-F5344CB8AC3E}">
        <p14:creationId xmlns:p14="http://schemas.microsoft.com/office/powerpoint/2010/main" val="2024137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combinations of L and T are possible, and this is also saying something about the evolution of stars based on the density of objects in different regions. The fact most on MS means stars spend most of their time there. Photograph once a day… </a:t>
            </a:r>
          </a:p>
          <a:p>
            <a:r>
              <a:rPr lang="en-US" dirty="0"/>
              <a:t>Suggests physics at play. </a:t>
            </a:r>
          </a:p>
        </p:txBody>
      </p:sp>
      <p:sp>
        <p:nvSpPr>
          <p:cNvPr id="4" name="Slide Number Placeholder 3"/>
          <p:cNvSpPr>
            <a:spLocks noGrp="1"/>
          </p:cNvSpPr>
          <p:nvPr>
            <p:ph type="sldNum" sz="quarter" idx="5"/>
          </p:nvPr>
        </p:nvSpPr>
        <p:spPr/>
        <p:txBody>
          <a:bodyPr/>
          <a:lstStyle/>
          <a:p>
            <a:fld id="{841221E5-7225-48EB-A4EE-420E7BFCF705}" type="slidenum">
              <a:rPr lang="en-US" smtClean="0"/>
              <a:pPr/>
              <a:t>5</a:t>
            </a:fld>
            <a:endParaRPr lang="en-US"/>
          </a:p>
        </p:txBody>
      </p:sp>
    </p:spTree>
    <p:extLst>
      <p:ext uri="{BB962C8B-B14F-4D97-AF65-F5344CB8AC3E}">
        <p14:creationId xmlns:p14="http://schemas.microsoft.com/office/powerpoint/2010/main" val="2402398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6</a:t>
            </a:fld>
            <a:endParaRPr lang="en-US"/>
          </a:p>
        </p:txBody>
      </p:sp>
    </p:spTree>
    <p:extLst>
      <p:ext uri="{BB962C8B-B14F-4D97-AF65-F5344CB8AC3E}">
        <p14:creationId xmlns:p14="http://schemas.microsoft.com/office/powerpoint/2010/main" val="2054783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7</a:t>
            </a:fld>
            <a:endParaRPr lang="en-US"/>
          </a:p>
        </p:txBody>
      </p:sp>
    </p:spTree>
    <p:extLst>
      <p:ext uri="{BB962C8B-B14F-4D97-AF65-F5344CB8AC3E}">
        <p14:creationId xmlns:p14="http://schemas.microsoft.com/office/powerpoint/2010/main" val="258463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8</a:t>
            </a:fld>
            <a:endParaRPr lang="en-US"/>
          </a:p>
        </p:txBody>
      </p:sp>
    </p:spTree>
    <p:extLst>
      <p:ext uri="{BB962C8B-B14F-4D97-AF65-F5344CB8AC3E}">
        <p14:creationId xmlns:p14="http://schemas.microsoft.com/office/powerpoint/2010/main" val="2022734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D6A26E-B094-1E45-ABB1-EF825B523884}" type="slidenum">
              <a:rPr lang="en-US" smtClean="0"/>
              <a:t>9</a:t>
            </a:fld>
            <a:endParaRPr lang="en-US"/>
          </a:p>
        </p:txBody>
      </p:sp>
    </p:spTree>
    <p:extLst>
      <p:ext uri="{BB962C8B-B14F-4D97-AF65-F5344CB8AC3E}">
        <p14:creationId xmlns:p14="http://schemas.microsoft.com/office/powerpoint/2010/main" val="910250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Lecture Title">
    <p:spTree>
      <p:nvGrpSpPr>
        <p:cNvPr id="1" name=""/>
        <p:cNvGrpSpPr/>
        <p:nvPr/>
      </p:nvGrpSpPr>
      <p:grpSpPr>
        <a:xfrm>
          <a:off x="0" y="0"/>
          <a:ext cx="0" cy="0"/>
          <a:chOff x="0" y="0"/>
          <a:chExt cx="0" cy="0"/>
        </a:xfrm>
      </p:grpSpPr>
      <p:sp>
        <p:nvSpPr>
          <p:cNvPr id="8" name="Rectangle 7"/>
          <p:cNvSpPr/>
          <p:nvPr/>
        </p:nvSpPr>
        <p:spPr bwMode="ltGray">
          <a:xfrm>
            <a:off x="8686800" y="6172200"/>
            <a:ext cx="4572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9" name="Rectangle 8"/>
          <p:cNvSpPr/>
          <p:nvPr/>
        </p:nvSpPr>
        <p:spPr bwMode="gray">
          <a:xfrm>
            <a:off x="8458200" y="6172200"/>
            <a:ext cx="228600" cy="685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10" name="Rectangle 9"/>
          <p:cNvSpPr/>
          <p:nvPr/>
        </p:nvSpPr>
        <p:spPr bwMode="ltGray">
          <a:xfrm>
            <a:off x="914401"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11" name="Rectangle 10"/>
          <p:cNvSpPr/>
          <p:nvPr/>
        </p:nvSpPr>
        <p:spPr bwMode="gray">
          <a:xfrm>
            <a:off x="1" y="0"/>
            <a:ext cx="9144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12" name="Rectangle 11"/>
          <p:cNvSpPr/>
          <p:nvPr/>
        </p:nvSpPr>
        <p:spPr bwMode="ltGray">
          <a:xfrm>
            <a:off x="0" y="6172200"/>
            <a:ext cx="9144000" cy="6858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dirty="0"/>
          </a:p>
        </p:txBody>
      </p:sp>
      <p:cxnSp>
        <p:nvCxnSpPr>
          <p:cNvPr id="13" name="Straight Connector 12"/>
          <p:cNvCxnSpPr/>
          <p:nvPr/>
        </p:nvCxnSpPr>
        <p:spPr bwMode="white">
          <a:xfrm>
            <a:off x="8682231"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6172200"/>
            <a:ext cx="912352" cy="6858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cxnSp>
        <p:nvCxnSpPr>
          <p:cNvPr id="15" name="Straight Connector 14"/>
          <p:cNvCxnSpPr/>
          <p:nvPr/>
        </p:nvCxnSpPr>
        <p:spPr bwMode="white">
          <a:xfrm>
            <a:off x="914401"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bwMode="white">
          <a:xfrm>
            <a:off x="-40610" y="6172200"/>
            <a:ext cx="13716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821977" y="1600201"/>
            <a:ext cx="6248400" cy="2680127"/>
          </a:xfrm>
        </p:spPr>
        <p:txBody>
          <a:bodyPr>
            <a:noAutofit/>
          </a:bodyPr>
          <a:lstStyle>
            <a:lvl1pPr>
              <a:defRPr sz="4051"/>
            </a:lvl1pPr>
          </a:lstStyle>
          <a:p>
            <a:r>
              <a:rPr lang="en-US"/>
              <a:t>Click to edit Master title style</a:t>
            </a:r>
            <a:endParaRPr/>
          </a:p>
        </p:txBody>
      </p:sp>
      <p:sp>
        <p:nvSpPr>
          <p:cNvPr id="3" name="Subtitle 2"/>
          <p:cNvSpPr>
            <a:spLocks noGrp="1"/>
          </p:cNvSpPr>
          <p:nvPr>
            <p:ph type="subTitle" idx="1"/>
          </p:nvPr>
        </p:nvSpPr>
        <p:spPr>
          <a:xfrm>
            <a:off x="1821976" y="4344916"/>
            <a:ext cx="5638800" cy="1116085"/>
          </a:xfrm>
        </p:spPr>
        <p:txBody>
          <a:bodyPr>
            <a:normAutofit/>
          </a:bodyPr>
          <a:lstStyle>
            <a:lvl1pPr marL="0" indent="0" algn="l">
              <a:spcBef>
                <a:spcPts val="0"/>
              </a:spcBef>
              <a:buNone/>
              <a:defRPr sz="2401">
                <a:solidFill>
                  <a:schemeClr val="tx1"/>
                </a:solidFill>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51108" y="6356352"/>
            <a:ext cx="1143000" cy="365125"/>
          </a:xfrm>
        </p:spPr>
        <p:txBody>
          <a:bodyPr/>
          <a:lstStyle>
            <a:lvl1pPr>
              <a:defRPr baseline="0">
                <a:solidFill>
                  <a:schemeClr val="tx2"/>
                </a:solidFill>
              </a:defRPr>
            </a:lvl1pPr>
          </a:lstStyle>
          <a:p>
            <a:r>
              <a:rPr lang="en-US"/>
              <a:t>Spring 2020</a:t>
            </a:r>
            <a:endParaRPr lang="en-US" dirty="0"/>
          </a:p>
        </p:txBody>
      </p:sp>
      <p:sp>
        <p:nvSpPr>
          <p:cNvPr id="5" name="Footer Placeholder 4"/>
          <p:cNvSpPr>
            <a:spLocks noGrp="1"/>
          </p:cNvSpPr>
          <p:nvPr>
            <p:ph type="ftr" sz="quarter" idx="11"/>
          </p:nvPr>
        </p:nvSpPr>
        <p:spPr>
          <a:xfrm>
            <a:off x="6001084" y="6356948"/>
            <a:ext cx="1528764" cy="365125"/>
          </a:xfrm>
        </p:spPr>
        <p:txBody>
          <a:bodyPr/>
          <a:lstStyle>
            <a:lvl1pPr>
              <a:defRPr baseline="0">
                <a:solidFill>
                  <a:schemeClr val="tx2"/>
                </a:solidFill>
              </a:defRPr>
            </a:lvl1pPr>
          </a:lstStyle>
          <a:p>
            <a:r>
              <a:rPr lang="en-US"/>
              <a:t>Lecture</a:t>
            </a:r>
            <a:endParaRPr lang="en-US" dirty="0"/>
          </a:p>
        </p:txBody>
      </p:sp>
      <p:sp>
        <p:nvSpPr>
          <p:cNvPr id="6" name="Slide Number Placeholder 5"/>
          <p:cNvSpPr>
            <a:spLocks noGrp="1"/>
          </p:cNvSpPr>
          <p:nvPr>
            <p:ph type="sldNum" sz="quarter" idx="12"/>
          </p:nvPr>
        </p:nvSpPr>
        <p:spPr>
          <a:xfrm>
            <a:off x="7543800" y="6356352"/>
            <a:ext cx="915293" cy="365125"/>
          </a:xfrm>
        </p:spPr>
        <p:txBody>
          <a:bodyPr/>
          <a:lstStyle>
            <a:lvl1pPr>
              <a:defRPr baseline="0">
                <a:solidFill>
                  <a:schemeClr val="tx2"/>
                </a:solidFill>
              </a:defRPr>
            </a:lvl1pPr>
          </a:lstStyle>
          <a:p>
            <a:r>
              <a:rPr lang="en-US" dirty="0"/>
              <a:t>Slide </a:t>
            </a:r>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86836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19200"/>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58962"/>
            <a:ext cx="3657600" cy="42672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419600" y="1219200"/>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1858962"/>
            <a:ext cx="3657600" cy="426720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F83562-C37D-9D43-8314-05ED836D1D26}" type="datetime1">
              <a:rPr lang="en-US" smtClean="0"/>
              <a:t>4/24/20</a:t>
            </a:fld>
            <a:endParaRPr lang="en-US" dirty="0"/>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dirty="0"/>
          </a:p>
        </p:txBody>
      </p:sp>
      <p:sp>
        <p:nvSpPr>
          <p:cNvPr id="11" name="Footer Placeholder 4"/>
          <p:cNvSpPr>
            <a:spLocks noGrp="1"/>
          </p:cNvSpPr>
          <p:nvPr>
            <p:ph type="ftr" sz="quarter" idx="13"/>
          </p:nvPr>
        </p:nvSpPr>
        <p:spPr>
          <a:xfrm rot="16200000">
            <a:off x="7586910" y="4048760"/>
            <a:ext cx="2367281" cy="365760"/>
          </a:xfrm>
          <a:prstGeom prst="rect">
            <a:avLst/>
          </a:prstGeom>
        </p:spPr>
        <p:txBody>
          <a:bodyPr vert="horz" lIns="91440" tIns="45720" rIns="91440" bIns="45720" rtlCol="0" anchor="ctr"/>
          <a:lstStyle>
            <a:lvl1pPr algn="r">
              <a:defRPr sz="1100">
                <a:solidFill>
                  <a:schemeClr val="bg2"/>
                </a:solidFill>
                <a:latin typeface="Lexia Readable Regular"/>
                <a:cs typeface="Lexia Readable Regular"/>
              </a:defRPr>
            </a:lvl1pPr>
          </a:lstStyle>
          <a:p>
            <a:r>
              <a:rPr lang="en-US" dirty="0"/>
              <a:t>Ay10 Summer 2015. Lecture 13</a:t>
            </a:r>
          </a:p>
        </p:txBody>
      </p:sp>
    </p:spTree>
    <p:extLst>
      <p:ext uri="{BB962C8B-B14F-4D97-AF65-F5344CB8AC3E}">
        <p14:creationId xmlns:p14="http://schemas.microsoft.com/office/powerpoint/2010/main" val="3974265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pical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r>
              <a:rPr lang="en-US"/>
              <a:t>Spring 2020</a:t>
            </a:r>
            <a:endParaRPr dirty="0"/>
          </a:p>
        </p:txBody>
      </p:sp>
      <p:sp>
        <p:nvSpPr>
          <p:cNvPr id="5" name="Footer Placeholder 4"/>
          <p:cNvSpPr>
            <a:spLocks noGrp="1"/>
          </p:cNvSpPr>
          <p:nvPr>
            <p:ph type="ftr" sz="quarter" idx="11"/>
          </p:nvPr>
        </p:nvSpPr>
        <p:spPr/>
        <p:txBody>
          <a:bodyPr/>
          <a:lstStyle/>
          <a:p>
            <a:r>
              <a:rPr lang="en-US"/>
              <a:t>Lecture</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re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EC4B2D-601D-0845-A37C-5AF01409AE59}"/>
              </a:ext>
            </a:extLst>
          </p:cNvPr>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559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re 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EC4B2D-601D-0845-A37C-5AF01409AE59}"/>
              </a:ext>
            </a:extLst>
          </p:cNvPr>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327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8686800" y="5638800"/>
            <a:ext cx="4572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20" name="Rectangle 19"/>
          <p:cNvSpPr/>
          <p:nvPr/>
        </p:nvSpPr>
        <p:spPr bwMode="gray">
          <a:xfrm>
            <a:off x="8458200" y="5638800"/>
            <a:ext cx="228600"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24" name="Rectangle 23"/>
          <p:cNvSpPr/>
          <p:nvPr/>
        </p:nvSpPr>
        <p:spPr bwMode="gray">
          <a:xfrm>
            <a:off x="912352" y="5638800"/>
            <a:ext cx="457200"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21" name="Rectangle 20"/>
          <p:cNvSpPr/>
          <p:nvPr/>
        </p:nvSpPr>
        <p:spPr bwMode="ltGray">
          <a:xfrm>
            <a:off x="0" y="5638800"/>
            <a:ext cx="9144000"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cxnSp>
        <p:nvCxnSpPr>
          <p:cNvPr id="22" name="Straight Connector 21"/>
          <p:cNvCxnSpPr/>
          <p:nvPr/>
        </p:nvCxnSpPr>
        <p:spPr bwMode="white">
          <a:xfrm>
            <a:off x="8682231"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9123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cxnSp>
        <p:nvCxnSpPr>
          <p:cNvPr id="23" name="Straight Connector 22"/>
          <p:cNvCxnSpPr/>
          <p:nvPr/>
        </p:nvCxnSpPr>
        <p:spPr bwMode="white">
          <a:xfrm>
            <a:off x="9123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8686800" y="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27" name="Rectangle 26"/>
          <p:cNvSpPr/>
          <p:nvPr/>
        </p:nvSpPr>
        <p:spPr bwMode="gray">
          <a:xfrm>
            <a:off x="8458200" y="0"/>
            <a:ext cx="2286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28" name="Rectangle 27"/>
          <p:cNvSpPr/>
          <p:nvPr/>
        </p:nvSpPr>
        <p:spPr bwMode="gray">
          <a:xfrm>
            <a:off x="914401" y="0"/>
            <a:ext cx="4572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29" name="Rectangle 28"/>
          <p:cNvSpPr/>
          <p:nvPr/>
        </p:nvSpPr>
        <p:spPr>
          <a:xfrm>
            <a:off x="-1" y="0"/>
            <a:ext cx="914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sp>
        <p:nvSpPr>
          <p:cNvPr id="30" name="Rectangle 29"/>
          <p:cNvSpPr/>
          <p:nvPr/>
        </p:nvSpPr>
        <p:spPr bwMode="ltGray">
          <a:xfrm>
            <a:off x="0" y="0"/>
            <a:ext cx="9144000"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cxnSp>
        <p:nvCxnSpPr>
          <p:cNvPr id="31" name="Straight Connector 30"/>
          <p:cNvCxnSpPr/>
          <p:nvPr/>
        </p:nvCxnSpPr>
        <p:spPr bwMode="white">
          <a:xfrm>
            <a:off x="8682231"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9123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endParaRPr sz="1350"/>
          </a:p>
        </p:txBody>
      </p:sp>
      <p:cxnSp>
        <p:nvCxnSpPr>
          <p:cNvPr id="33" name="Straight Connector 32"/>
          <p:cNvCxnSpPr/>
          <p:nvPr/>
        </p:nvCxnSpPr>
        <p:spPr bwMode="white">
          <a:xfrm>
            <a:off x="914401"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99272" y="1600201"/>
            <a:ext cx="6214072" cy="2654064"/>
          </a:xfrm>
        </p:spPr>
        <p:txBody>
          <a:bodyPr anchor="b">
            <a:normAutofit/>
          </a:bodyPr>
          <a:lstStyle>
            <a:lvl1pPr algn="l">
              <a:defRPr sz="4051" b="0" cap="none" baseline="0"/>
            </a:lvl1pPr>
          </a:lstStyle>
          <a:p>
            <a:r>
              <a:rPr lang="en-US"/>
              <a:t>Click to edit Master title style</a:t>
            </a:r>
            <a:endParaRPr/>
          </a:p>
        </p:txBody>
      </p:sp>
      <p:sp>
        <p:nvSpPr>
          <p:cNvPr id="3" name="Text Placeholder 2"/>
          <p:cNvSpPr>
            <a:spLocks noGrp="1"/>
          </p:cNvSpPr>
          <p:nvPr>
            <p:ph type="body" idx="1"/>
          </p:nvPr>
        </p:nvSpPr>
        <p:spPr>
          <a:xfrm>
            <a:off x="1199273" y="4259997"/>
            <a:ext cx="5449886" cy="1150203"/>
          </a:xfrm>
        </p:spPr>
        <p:txBody>
          <a:bodyPr anchor="t">
            <a:normAutofit/>
          </a:bodyPr>
          <a:lstStyle>
            <a:lvl1pPr marL="0" indent="0">
              <a:spcBef>
                <a:spcPts val="0"/>
              </a:spcBef>
              <a:buNone/>
              <a:defRPr sz="2401">
                <a:solidFill>
                  <a:schemeClr val="tx1"/>
                </a:solidFill>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r>
              <a:rPr lang="en-US"/>
              <a:t>Spring 2020</a:t>
            </a:r>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Lecture</a:t>
            </a:r>
            <a:endParaRPr lang="en-US" dirty="0"/>
          </a:p>
        </p:txBody>
      </p:sp>
      <p:sp>
        <p:nvSpPr>
          <p:cNvPr id="6" name="Slide Number Placeholder 5"/>
          <p:cNvSpPr>
            <a:spLocks noGrp="1"/>
          </p:cNvSpPr>
          <p:nvPr>
            <p:ph type="sldNum" sz="quarter" idx="12"/>
          </p:nvPr>
        </p:nvSpPr>
        <p:spPr>
          <a:xfrm>
            <a:off x="8002012" y="6356352"/>
            <a:ext cx="457200" cy="365125"/>
          </a:xfrm>
        </p:spPr>
        <p:txBody>
          <a:bodyPr/>
          <a:lstStyle>
            <a:lvl1pPr>
              <a:defRPr baseline="0">
                <a:solidFill>
                  <a:schemeClr val="tx2"/>
                </a:solidFill>
              </a:defRPr>
            </a:lvl1pPr>
          </a:lstStyle>
          <a:p>
            <a:fld id="{7DC1BBB0-96F0-4077-A278-0F3FB5C104D3}" type="slidenum">
              <a:rPr lang="en-US" smtClean="0"/>
              <a:pPr/>
              <a:t>‹#›</a:t>
            </a:fld>
            <a:endParaRPr lang="en-US"/>
          </a:p>
        </p:txBody>
      </p:sp>
      <p:pic>
        <p:nvPicPr>
          <p:cNvPr id="25" name="Picture 24">
            <a:extLst>
              <a:ext uri="{FF2B5EF4-FFF2-40B4-BE49-F238E27FC236}">
                <a16:creationId xmlns:a16="http://schemas.microsoft.com/office/drawing/2014/main" id="{CFCF824B-1FE4-CA45-8A57-139F72CE8EF2}"/>
              </a:ext>
            </a:extLst>
          </p:cNvPr>
          <p:cNvPicPr>
            <a:picLocks noChangeAspect="1"/>
          </p:cNvPicPr>
          <p:nvPr userDrawn="1"/>
        </p:nvPicPr>
        <p:blipFill>
          <a:blip r:embed="rId2"/>
          <a:stretch>
            <a:fillRect/>
          </a:stretch>
        </p:blipFill>
        <p:spPr>
          <a:xfrm>
            <a:off x="52962" y="5877019"/>
            <a:ext cx="806428" cy="742761"/>
          </a:xfrm>
          <a:prstGeom prst="rect">
            <a:avLst/>
          </a:prstGeom>
        </p:spPr>
      </p:pic>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469802" y="0"/>
            <a:ext cx="228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6" name="Rectangle 5"/>
          <p:cNvSpPr/>
          <p:nvPr/>
        </p:nvSpPr>
        <p:spPr bwMode="gray">
          <a:xfrm>
            <a:off x="0" y="0"/>
            <a:ext cx="4572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cxnSp>
        <p:nvCxnSpPr>
          <p:cNvPr id="7" name="Straight Connector 6"/>
          <p:cNvCxnSpPr/>
          <p:nvPr/>
        </p:nvCxnSpPr>
        <p:spPr bwMode="white">
          <a:xfrm>
            <a:off x="462978"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8229600" y="0"/>
            <a:ext cx="692146"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9" name="Rectangle 8"/>
          <p:cNvSpPr/>
          <p:nvPr/>
        </p:nvSpPr>
        <p:spPr bwMode="black">
          <a:xfrm>
            <a:off x="8921746" y="0"/>
            <a:ext cx="2286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2" name="Date Placeholder 1"/>
          <p:cNvSpPr>
            <a:spLocks noGrp="1"/>
          </p:cNvSpPr>
          <p:nvPr>
            <p:ph type="dt" sz="half" idx="10"/>
          </p:nvPr>
        </p:nvSpPr>
        <p:spPr/>
        <p:txBody>
          <a:bodyPr/>
          <a:lstStyle/>
          <a:p>
            <a:r>
              <a:rPr lang="en-US"/>
              <a:t>Spring 2020</a:t>
            </a:r>
            <a:endParaRPr/>
          </a:p>
        </p:txBody>
      </p:sp>
      <p:sp>
        <p:nvSpPr>
          <p:cNvPr id="3" name="Footer Placeholder 2"/>
          <p:cNvSpPr>
            <a:spLocks noGrp="1"/>
          </p:cNvSpPr>
          <p:nvPr>
            <p:ph type="ftr" sz="quarter" idx="11"/>
          </p:nvPr>
        </p:nvSpPr>
        <p:spPr/>
        <p:txBody>
          <a:bodyPr/>
          <a:lstStyle/>
          <a:p>
            <a:r>
              <a:rPr lang="en-US"/>
              <a:t>Lecture</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466466" y="0"/>
            <a:ext cx="3111598"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9" name="Rectangle 8"/>
          <p:cNvSpPr/>
          <p:nvPr/>
        </p:nvSpPr>
        <p:spPr bwMode="ltGray">
          <a:xfrm>
            <a:off x="0" y="0"/>
            <a:ext cx="457200"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cxnSp>
        <p:nvCxnSpPr>
          <p:cNvPr id="10" name="Straight Connector 9"/>
          <p:cNvCxnSpPr/>
          <p:nvPr/>
        </p:nvCxnSpPr>
        <p:spPr bwMode="white">
          <a:xfrm>
            <a:off x="466465"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8915400" y="0"/>
            <a:ext cx="2286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endParaRPr sz="1350"/>
          </a:p>
        </p:txBody>
      </p:sp>
      <p:sp>
        <p:nvSpPr>
          <p:cNvPr id="2" name="Title 1"/>
          <p:cNvSpPr>
            <a:spLocks noGrp="1"/>
          </p:cNvSpPr>
          <p:nvPr>
            <p:ph type="title"/>
          </p:nvPr>
        </p:nvSpPr>
        <p:spPr bwMode="white">
          <a:xfrm>
            <a:off x="805890" y="381000"/>
            <a:ext cx="2470710" cy="1371600"/>
          </a:xfrm>
        </p:spPr>
        <p:txBody>
          <a:bodyPr anchor="b">
            <a:normAutofit/>
          </a:bodyPr>
          <a:lstStyle>
            <a:lvl1pPr algn="l">
              <a:defRPr sz="2101"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3886200" y="482600"/>
            <a:ext cx="4648200" cy="5689600"/>
          </a:xfrm>
        </p:spPr>
        <p:txBody>
          <a:bodyPr>
            <a:normAutofit/>
          </a:bodyPr>
          <a:lstStyle>
            <a:lvl1pPr>
              <a:defRPr sz="2101"/>
            </a:lvl1pPr>
            <a:lvl2pPr>
              <a:defRPr sz="1800"/>
            </a:lvl2pPr>
            <a:lvl3pPr>
              <a:defRPr sz="1500"/>
            </a:lvl3pPr>
            <a:lvl4pPr>
              <a:defRPr sz="1350"/>
            </a:lvl4pPr>
            <a:lvl5pPr>
              <a:defRPr sz="1350"/>
            </a:lvl5pPr>
            <a:lvl6pPr>
              <a:defRPr sz="1350"/>
            </a:lvl6pPr>
            <a:lvl7pPr>
              <a:defRPr sz="1350"/>
            </a:lvl7pPr>
            <a:lvl8pPr>
              <a:defRPr sz="1350" baseline="0"/>
            </a:lvl8pPr>
            <a:lvl9pPr>
              <a:defRPr sz="135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805890" y="1828800"/>
            <a:ext cx="2470710" cy="4343400"/>
          </a:xfrm>
        </p:spPr>
        <p:txBody>
          <a:bodyPr>
            <a:normAutofit/>
          </a:bodyPr>
          <a:lstStyle>
            <a:lvl1pPr marL="0" indent="0">
              <a:buNone/>
              <a:defRPr sz="1500">
                <a:solidFill>
                  <a:schemeClr val="bg1"/>
                </a:solidFill>
              </a:defRPr>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r>
              <a:rPr lang="en-US"/>
              <a:t>Spring 2020</a:t>
            </a:r>
            <a:endParaRPr/>
          </a:p>
        </p:txBody>
      </p:sp>
      <p:sp>
        <p:nvSpPr>
          <p:cNvPr id="6" name="Footer Placeholder 5"/>
          <p:cNvSpPr>
            <a:spLocks noGrp="1"/>
          </p:cNvSpPr>
          <p:nvPr>
            <p:ph type="ftr" sz="quarter" idx="11"/>
          </p:nvPr>
        </p:nvSpPr>
        <p:spPr/>
        <p:txBody>
          <a:bodyPr/>
          <a:lstStyle/>
          <a:p>
            <a:r>
              <a:rPr lang="en-US"/>
              <a:t>Lecture</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152400" y="0"/>
            <a:ext cx="92964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66F83562-C37D-9D43-8314-05ED836D1D26}" type="datetime1">
              <a:rPr lang="en-US" smtClean="0"/>
              <a:t>4/24/20</a:t>
            </a:fld>
            <a:endParaRPr lang="en-US" dirty="0"/>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dirty="0"/>
          </a:p>
        </p:txBody>
      </p:sp>
      <p:sp>
        <p:nvSpPr>
          <p:cNvPr id="7"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100">
                <a:solidFill>
                  <a:schemeClr val="bg2"/>
                </a:solidFill>
                <a:latin typeface="Lexia Readable Regular"/>
                <a:cs typeface="Lexia Readable Regular"/>
              </a:defRPr>
            </a:lvl1pPr>
          </a:lstStyle>
          <a:p>
            <a:r>
              <a:rPr lang="en-US" dirty="0"/>
              <a:t>Ay10 Summer 2015. Lecture 12</a:t>
            </a:r>
          </a:p>
        </p:txBody>
      </p:sp>
    </p:spTree>
    <p:extLst>
      <p:ext uri="{BB962C8B-B14F-4D97-AF65-F5344CB8AC3E}">
        <p14:creationId xmlns:p14="http://schemas.microsoft.com/office/powerpoint/2010/main" val="38380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620000" cy="868362"/>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6F83562-C37D-9D43-8314-05ED836D1D26}" type="datetime1">
              <a:rPr lang="en-US" smtClean="0"/>
              <a:t>4/24/20</a:t>
            </a:fld>
            <a:endParaRPr lang="en-US" dirty="0"/>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dirty="0"/>
          </a:p>
        </p:txBody>
      </p:sp>
      <p:sp>
        <p:nvSpPr>
          <p:cNvPr id="6"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100">
                <a:solidFill>
                  <a:schemeClr val="bg2"/>
                </a:solidFill>
                <a:latin typeface="Lexia Readable Regular"/>
                <a:cs typeface="Lexia Readable Regular"/>
              </a:defRPr>
            </a:lvl1pPr>
          </a:lstStyle>
          <a:p>
            <a:r>
              <a:rPr lang="en-US" dirty="0"/>
              <a:t>Ay10 Summer 2015. Lecture 12</a:t>
            </a:r>
          </a:p>
        </p:txBody>
      </p:sp>
    </p:spTree>
    <p:extLst>
      <p:ext uri="{BB962C8B-B14F-4D97-AF65-F5344CB8AC3E}">
        <p14:creationId xmlns:p14="http://schemas.microsoft.com/office/powerpoint/2010/main" val="383468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8915400" y="0"/>
            <a:ext cx="228600"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lvl="0" algn="ctr">
              <a:spcAft>
                <a:spcPts val="600"/>
              </a:spcAft>
            </a:pPr>
            <a:endParaRPr sz="1800">
              <a:latin typeface="Chalkboard" panose="03050602040202020205" pitchFamily="66" charset="77"/>
            </a:endParaRPr>
          </a:p>
        </p:txBody>
      </p:sp>
      <p:sp>
        <p:nvSpPr>
          <p:cNvPr id="8" name="Rectangle 7"/>
          <p:cNvSpPr/>
          <p:nvPr/>
        </p:nvSpPr>
        <p:spPr bwMode="ltGray">
          <a:xfrm>
            <a:off x="462978"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spcAft>
                <a:spcPts val="600"/>
              </a:spcAft>
            </a:pPr>
            <a:endParaRPr sz="1800">
              <a:latin typeface="Chalkboard" panose="03050602040202020205" pitchFamily="66" charset="77"/>
            </a:endParaRPr>
          </a:p>
        </p:txBody>
      </p:sp>
      <p:sp>
        <p:nvSpPr>
          <p:cNvPr id="9" name="Rectangle 8"/>
          <p:cNvSpPr/>
          <p:nvPr/>
        </p:nvSpPr>
        <p:spPr bwMode="gray">
          <a:xfrm>
            <a:off x="0" y="0"/>
            <a:ext cx="457200"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8" tIns="45724" rIns="91448" bIns="45724" rtlCol="0" anchor="ctr"/>
          <a:lstStyle/>
          <a:p>
            <a:pPr algn="ctr">
              <a:spcAft>
                <a:spcPts val="600"/>
              </a:spcAft>
            </a:pPr>
            <a:endParaRPr sz="1800">
              <a:latin typeface="Chalkboard" panose="03050602040202020205" pitchFamily="66" charset="77"/>
            </a:endParaRPr>
          </a:p>
        </p:txBody>
      </p:sp>
      <p:sp>
        <p:nvSpPr>
          <p:cNvPr id="13" name="Rectangle 12"/>
          <p:cNvSpPr/>
          <p:nvPr userDrawn="1"/>
        </p:nvSpPr>
        <p:spPr bwMode="black">
          <a:xfrm>
            <a:off x="462978" y="736219"/>
            <a:ext cx="457200"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endParaRPr sz="1800">
              <a:latin typeface="Chalkboard" panose="03050602040202020205" pitchFamily="66" charset="77"/>
            </a:endParaRPr>
          </a:p>
        </p:txBody>
      </p:sp>
      <p:cxnSp>
        <p:nvCxnSpPr>
          <p:cNvPr id="14" name="Straight Connector 13"/>
          <p:cNvCxnSpPr/>
          <p:nvPr/>
        </p:nvCxnSpPr>
        <p:spPr bwMode="white">
          <a:xfrm>
            <a:off x="462978" y="736219"/>
            <a:ext cx="457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462978" y="1345819"/>
            <a:ext cx="457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462978"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95389" y="177801"/>
            <a:ext cx="7339012" cy="1239837"/>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95389" y="1600200"/>
            <a:ext cx="7339012" cy="4572000"/>
          </a:xfrm>
          <a:prstGeom prst="rect">
            <a:avLst/>
          </a:prstGeom>
        </p:spPr>
        <p:txBody>
          <a:bodyPr vert="horz" lIns="91440" tIns="45720" rIns="91440" bIns="45720" rtlCol="0">
            <a:normAutofit/>
          </a:body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endParaRPr dirty="0"/>
          </a:p>
        </p:txBody>
      </p:sp>
      <p:sp>
        <p:nvSpPr>
          <p:cNvPr id="4" name="Date Placeholder 3"/>
          <p:cNvSpPr>
            <a:spLocks noGrp="1"/>
          </p:cNvSpPr>
          <p:nvPr>
            <p:ph type="dt" sz="half" idx="2"/>
          </p:nvPr>
        </p:nvSpPr>
        <p:spPr>
          <a:xfrm>
            <a:off x="5105400" y="6356352"/>
            <a:ext cx="1219198" cy="365125"/>
          </a:xfrm>
          <a:prstGeom prst="rect">
            <a:avLst/>
          </a:prstGeom>
        </p:spPr>
        <p:txBody>
          <a:bodyPr vert="horz" lIns="91440" tIns="45720" rIns="91440" bIns="45720" rtlCol="0" anchor="ctr"/>
          <a:lstStyle>
            <a:lvl1pPr algn="l">
              <a:spcAft>
                <a:spcPts val="600"/>
              </a:spcAft>
              <a:defRPr sz="1100" cap="all" baseline="0">
                <a:solidFill>
                  <a:schemeClr val="tx1"/>
                </a:solidFill>
                <a:latin typeface="Chalkboard" panose="03050602040202020205" pitchFamily="66" charset="77"/>
              </a:defRPr>
            </a:lvl1pPr>
          </a:lstStyle>
          <a:p>
            <a:r>
              <a:rPr lang="en-US"/>
              <a:t>Spring 2020</a:t>
            </a:r>
            <a:endParaRPr lang="en-US" dirty="0"/>
          </a:p>
        </p:txBody>
      </p:sp>
      <p:sp>
        <p:nvSpPr>
          <p:cNvPr id="5" name="Footer Placeholder 4"/>
          <p:cNvSpPr>
            <a:spLocks noGrp="1"/>
          </p:cNvSpPr>
          <p:nvPr>
            <p:ph type="ftr" sz="quarter" idx="3"/>
          </p:nvPr>
        </p:nvSpPr>
        <p:spPr>
          <a:xfrm>
            <a:off x="6324599" y="6356352"/>
            <a:ext cx="1142999" cy="365125"/>
          </a:xfrm>
          <a:prstGeom prst="rect">
            <a:avLst/>
          </a:prstGeom>
        </p:spPr>
        <p:txBody>
          <a:bodyPr vert="horz" lIns="91440" tIns="45720" rIns="91440" bIns="45720" rtlCol="0" anchor="ctr"/>
          <a:lstStyle>
            <a:lvl1pPr algn="ctr">
              <a:spcAft>
                <a:spcPts val="600"/>
              </a:spcAft>
              <a:defRPr sz="1100" cap="all" baseline="0">
                <a:solidFill>
                  <a:schemeClr val="tx1"/>
                </a:solidFill>
                <a:latin typeface="Chalkboard" panose="03050602040202020205" pitchFamily="66" charset="77"/>
              </a:defRPr>
            </a:lvl1pPr>
          </a:lstStyle>
          <a:p>
            <a:r>
              <a:rPr lang="en-US"/>
              <a:t>Lecture</a:t>
            </a:r>
            <a:endParaRPr lang="en-US" dirty="0"/>
          </a:p>
        </p:txBody>
      </p:sp>
      <p:sp>
        <p:nvSpPr>
          <p:cNvPr id="6" name="Slide Number Placeholder 5"/>
          <p:cNvSpPr>
            <a:spLocks noGrp="1"/>
          </p:cNvSpPr>
          <p:nvPr>
            <p:ph type="sldNum" sz="quarter" idx="4"/>
          </p:nvPr>
        </p:nvSpPr>
        <p:spPr>
          <a:xfrm>
            <a:off x="7467599" y="6356352"/>
            <a:ext cx="1066802" cy="365125"/>
          </a:xfrm>
          <a:prstGeom prst="rect">
            <a:avLst/>
          </a:prstGeom>
        </p:spPr>
        <p:txBody>
          <a:bodyPr vert="horz" lIns="91440" tIns="45720" rIns="91440" bIns="45720" rtlCol="0" anchor="ctr"/>
          <a:lstStyle>
            <a:lvl1pPr algn="r">
              <a:spcAft>
                <a:spcPts val="600"/>
              </a:spcAft>
              <a:defRPr sz="1100" cap="all" baseline="0">
                <a:solidFill>
                  <a:schemeClr val="tx1"/>
                </a:solidFill>
                <a:latin typeface="Chalkboard" panose="03050602040202020205" pitchFamily="66" charset="77"/>
              </a:defRPr>
            </a:lvl1pPr>
          </a:lstStyle>
          <a:p>
            <a:r>
              <a:rPr lang="en-US"/>
              <a:t>Slide </a:t>
            </a:r>
            <a:fld id="{7DC1BBB0-96F0-4077-A278-0F3FB5C104D3}" type="slidenum">
              <a:rPr lang="en-US" smtClean="0"/>
              <a:pPr/>
              <a:t>‹#›</a:t>
            </a:fld>
            <a:endParaRPr lang="en-US" dirty="0"/>
          </a:p>
        </p:txBody>
      </p:sp>
      <p:pic>
        <p:nvPicPr>
          <p:cNvPr id="18" name="Picture 17">
            <a:extLst>
              <a:ext uri="{FF2B5EF4-FFF2-40B4-BE49-F238E27FC236}">
                <a16:creationId xmlns:a16="http://schemas.microsoft.com/office/drawing/2014/main" id="{461D84B0-92ED-ED41-B8A7-676ED2CFB8E6}"/>
              </a:ext>
            </a:extLst>
          </p:cNvPr>
          <p:cNvPicPr>
            <a:picLocks noChangeAspect="1"/>
          </p:cNvPicPr>
          <p:nvPr userDrawn="1"/>
        </p:nvPicPr>
        <p:blipFill>
          <a:blip r:embed="rId12"/>
          <a:stretch>
            <a:fillRect/>
          </a:stretch>
        </p:blipFill>
        <p:spPr>
          <a:xfrm>
            <a:off x="509638" y="863410"/>
            <a:ext cx="385667" cy="355219"/>
          </a:xfrm>
          <a:prstGeom prst="rect">
            <a:avLst/>
          </a:prstGeom>
        </p:spPr>
      </p:pic>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5" r:id="rId6"/>
    <p:sldLayoutId id="2147483656" r:id="rId7"/>
    <p:sldLayoutId id="2147483662" r:id="rId8"/>
    <p:sldLayoutId id="2147483663" r:id="rId9"/>
    <p:sldLayoutId id="2147483664"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685983" rtl="0" eaLnBrk="1" latinLnBrk="0" hangingPunct="1">
        <a:lnSpc>
          <a:spcPct val="90000"/>
        </a:lnSpc>
        <a:spcBef>
          <a:spcPct val="0"/>
        </a:spcBef>
        <a:spcAft>
          <a:spcPts val="600"/>
        </a:spcAft>
        <a:buNone/>
        <a:defRPr sz="3600" kern="1200">
          <a:solidFill>
            <a:schemeClr val="tx1">
              <a:lumMod val="75000"/>
            </a:schemeClr>
          </a:solidFill>
          <a:latin typeface="Chalkboard" panose="03050602040202020205" pitchFamily="66" charset="77"/>
          <a:ea typeface="+mj-ea"/>
          <a:cs typeface="+mj-cs"/>
        </a:defRPr>
      </a:lvl1pPr>
    </p:titleStyle>
    <p:bodyStyle>
      <a:lvl1pPr marL="185215" indent="-185215" algn="l" defTabSz="685983" rtl="0" eaLnBrk="1" latinLnBrk="0" hangingPunct="1">
        <a:lnSpc>
          <a:spcPct val="90000"/>
        </a:lnSpc>
        <a:spcBef>
          <a:spcPts val="1050"/>
        </a:spcBef>
        <a:spcAft>
          <a:spcPts val="600"/>
        </a:spcAft>
        <a:buFont typeface="Arial" panose="020B0604020202020204" pitchFamily="34" charset="0"/>
        <a:buChar char="•"/>
        <a:defRPr sz="3200" kern="1200">
          <a:solidFill>
            <a:schemeClr val="tx1"/>
          </a:solidFill>
          <a:latin typeface="Chalkboard" panose="03050602040202020205" pitchFamily="66" charset="77"/>
          <a:ea typeface="+mn-ea"/>
          <a:cs typeface="+mn-cs"/>
        </a:defRPr>
      </a:lvl1pPr>
      <a:lvl2pPr marL="459609" indent="-185215" algn="l" defTabSz="685983" rtl="0" eaLnBrk="1" latinLnBrk="0" hangingPunct="1">
        <a:lnSpc>
          <a:spcPct val="90000"/>
        </a:lnSpc>
        <a:spcBef>
          <a:spcPts val="450"/>
        </a:spcBef>
        <a:spcAft>
          <a:spcPts val="600"/>
        </a:spcAft>
        <a:buFont typeface="Arial" panose="020B0604020202020204" pitchFamily="34" charset="0"/>
        <a:buChar char="•"/>
        <a:defRPr sz="2800" kern="1200">
          <a:solidFill>
            <a:schemeClr val="tx1"/>
          </a:solidFill>
          <a:latin typeface="Chalkboard" panose="03050602040202020205" pitchFamily="66" charset="77"/>
          <a:ea typeface="+mn-ea"/>
          <a:cs typeface="+mn-cs"/>
        </a:defRPr>
      </a:lvl2pPr>
      <a:lvl3pPr marL="734002" indent="-185215" algn="l" defTabSz="685983" rtl="0" eaLnBrk="1" latinLnBrk="0" hangingPunct="1">
        <a:lnSpc>
          <a:spcPct val="90000"/>
        </a:lnSpc>
        <a:spcBef>
          <a:spcPts val="450"/>
        </a:spcBef>
        <a:spcAft>
          <a:spcPts val="600"/>
        </a:spcAft>
        <a:buFont typeface="Arial" panose="020B0604020202020204" pitchFamily="34" charset="0"/>
        <a:buChar char="•"/>
        <a:defRPr sz="2000" kern="1200">
          <a:solidFill>
            <a:schemeClr val="tx1"/>
          </a:solidFill>
          <a:latin typeface="Chalkboard" panose="03050602040202020205" pitchFamily="66" charset="77"/>
          <a:ea typeface="+mn-ea"/>
          <a:cs typeface="+mn-cs"/>
        </a:defRPr>
      </a:lvl3pPr>
      <a:lvl4pPr marL="1008395" indent="-185215" algn="l" defTabSz="685983" rtl="0" eaLnBrk="1" latinLnBrk="0" hangingPunct="1">
        <a:lnSpc>
          <a:spcPct val="90000"/>
        </a:lnSpc>
        <a:spcBef>
          <a:spcPts val="450"/>
        </a:spcBef>
        <a:spcAft>
          <a:spcPts val="600"/>
        </a:spcAft>
        <a:buFont typeface="Arial" panose="020B0604020202020204" pitchFamily="34" charset="0"/>
        <a:buChar char="•"/>
        <a:defRPr sz="1800" kern="1200">
          <a:solidFill>
            <a:schemeClr val="tx1"/>
          </a:solidFill>
          <a:latin typeface="Chalkboard" panose="03050602040202020205" pitchFamily="66" charset="77"/>
          <a:ea typeface="+mn-ea"/>
          <a:cs typeface="+mn-cs"/>
        </a:defRPr>
      </a:lvl4pPr>
      <a:lvl5pPr marL="1282788" indent="-185215" algn="l" defTabSz="685983" rtl="0" eaLnBrk="1" latinLnBrk="0" hangingPunct="1">
        <a:lnSpc>
          <a:spcPct val="90000"/>
        </a:lnSpc>
        <a:spcBef>
          <a:spcPts val="450"/>
        </a:spcBef>
        <a:spcAft>
          <a:spcPts val="600"/>
        </a:spcAft>
        <a:buFont typeface="Arial" panose="020B0604020202020204" pitchFamily="34" charset="0"/>
        <a:buChar char="•"/>
        <a:defRPr sz="1800" kern="1200">
          <a:solidFill>
            <a:schemeClr val="tx1"/>
          </a:solidFill>
          <a:latin typeface="Chalkboard" panose="03050602040202020205" pitchFamily="66" charset="77"/>
          <a:ea typeface="+mn-ea"/>
          <a:cs typeface="+mn-cs"/>
        </a:defRPr>
      </a:lvl5pPr>
      <a:lvl6pPr marL="1557181" indent="-185215" algn="l" defTabSz="685983" rtl="0" eaLnBrk="1" latinLnBrk="0" hangingPunct="1">
        <a:lnSpc>
          <a:spcPct val="90000"/>
        </a:lnSpc>
        <a:spcBef>
          <a:spcPts val="450"/>
        </a:spcBef>
        <a:buFont typeface="Euphemia" pitchFamily="34" charset="0"/>
        <a:buChar char="–"/>
        <a:defRPr sz="1350" kern="1200">
          <a:solidFill>
            <a:schemeClr val="tx1"/>
          </a:solidFill>
          <a:latin typeface="+mn-lt"/>
          <a:ea typeface="+mn-ea"/>
          <a:cs typeface="+mn-cs"/>
        </a:defRPr>
      </a:lvl6pPr>
      <a:lvl7pPr marL="1831574" indent="-185215" algn="l" defTabSz="685983" rtl="0" eaLnBrk="1" latinLnBrk="0" hangingPunct="1">
        <a:lnSpc>
          <a:spcPct val="90000"/>
        </a:lnSpc>
        <a:spcBef>
          <a:spcPts val="450"/>
        </a:spcBef>
        <a:buFont typeface="Euphemia" pitchFamily="34" charset="0"/>
        <a:buChar char="›"/>
        <a:defRPr sz="1350" kern="1200">
          <a:solidFill>
            <a:schemeClr val="tx1"/>
          </a:solidFill>
          <a:latin typeface="+mn-lt"/>
          <a:ea typeface="+mn-ea"/>
          <a:cs typeface="+mn-cs"/>
        </a:defRPr>
      </a:lvl7pPr>
      <a:lvl8pPr marL="2105967" indent="-185215" algn="l" defTabSz="685983" rtl="0" eaLnBrk="1" latinLnBrk="0" hangingPunct="1">
        <a:lnSpc>
          <a:spcPct val="90000"/>
        </a:lnSpc>
        <a:spcBef>
          <a:spcPts val="450"/>
        </a:spcBef>
        <a:buFont typeface="Euphemia" pitchFamily="34" charset="0"/>
        <a:buChar char="–"/>
        <a:defRPr sz="1350" kern="1200" baseline="0">
          <a:solidFill>
            <a:schemeClr val="tx1"/>
          </a:solidFill>
          <a:latin typeface="+mn-lt"/>
          <a:ea typeface="+mn-ea"/>
          <a:cs typeface="+mn-cs"/>
        </a:defRPr>
      </a:lvl8pPr>
      <a:lvl9pPr marL="2380361" indent="-185215" algn="l" defTabSz="685983" rtl="0" eaLnBrk="1" latinLnBrk="0" hangingPunct="1">
        <a:lnSpc>
          <a:spcPct val="90000"/>
        </a:lnSpc>
        <a:spcBef>
          <a:spcPts val="450"/>
        </a:spcBef>
        <a:buFont typeface="Euphemia" pitchFamily="34" charset="0"/>
        <a:buChar char="›"/>
        <a:defRPr sz="1350" kern="1200" baseline="0">
          <a:solidFill>
            <a:schemeClr val="tx1"/>
          </a:solidFill>
          <a:latin typeface="+mn-lt"/>
          <a:ea typeface="+mn-ea"/>
          <a:cs typeface="+mn-cs"/>
        </a:defRPr>
      </a:lvl9pPr>
    </p:bodyStyle>
    <p:otherStyle>
      <a:defPPr>
        <a:defRPr/>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4.gif"/><Relationship Id="rId4" Type="http://schemas.openxmlformats.org/officeDocument/2006/relationships/image" Target="../media/image23.g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977" y="1600201"/>
            <a:ext cx="6248400" cy="1981199"/>
          </a:xfrm>
        </p:spPr>
        <p:txBody>
          <a:bodyPr/>
          <a:lstStyle/>
          <a:p>
            <a:r>
              <a:rPr lang="en-US" b="1" dirty="0"/>
              <a:t>Properties of Stars &amp;</a:t>
            </a:r>
            <a:br>
              <a:rPr lang="en-US" b="1" dirty="0"/>
            </a:br>
            <a:r>
              <a:rPr lang="en-US" b="1" dirty="0"/>
              <a:t>Star Formation</a:t>
            </a:r>
            <a:endParaRPr lang="en-US" dirty="0"/>
          </a:p>
        </p:txBody>
      </p:sp>
      <p:sp>
        <p:nvSpPr>
          <p:cNvPr id="3" name="Subtitle 2"/>
          <p:cNvSpPr>
            <a:spLocks noGrp="1"/>
          </p:cNvSpPr>
          <p:nvPr>
            <p:ph type="subTitle" idx="1"/>
          </p:nvPr>
        </p:nvSpPr>
        <p:spPr/>
        <p:txBody>
          <a:bodyPr>
            <a:normAutofit fontScale="92500" lnSpcReduction="10000"/>
          </a:bodyPr>
          <a:lstStyle/>
          <a:p>
            <a:r>
              <a:rPr lang="en-US" dirty="0"/>
              <a:t>Physics 090</a:t>
            </a:r>
          </a:p>
          <a:p>
            <a:r>
              <a:rPr lang="en-US" dirty="0"/>
              <a:t>Saint Mary’s College of California</a:t>
            </a:r>
          </a:p>
          <a:p>
            <a:r>
              <a:rPr lang="en-US" dirty="0"/>
              <a:t>Professor Aaron Lee</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2D2B3B-882E-40F3-A32F-6DD516915044}" type="slidenum">
              <a:rPr lang="en-US" smtClean="0"/>
              <a:pPr/>
              <a:t>10</a:t>
            </a:fld>
            <a:endParaRPr lang="en-US" dirty="0"/>
          </a:p>
        </p:txBody>
      </p:sp>
      <p:pic>
        <p:nvPicPr>
          <p:cNvPr id="4" name="Picture 3" descr="Light-Bulb-38-375x5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041036"/>
            <a:ext cx="1891537" cy="2522049"/>
          </a:xfrm>
          <a:prstGeom prst="rect">
            <a:avLst/>
          </a:prstGeom>
        </p:spPr>
      </p:pic>
      <p:sp>
        <p:nvSpPr>
          <p:cNvPr id="5" name="TextBox 4"/>
          <p:cNvSpPr txBox="1"/>
          <p:nvPr/>
        </p:nvSpPr>
        <p:spPr>
          <a:xfrm>
            <a:off x="1295400" y="5181600"/>
            <a:ext cx="914400" cy="914400"/>
          </a:xfrm>
          <a:prstGeom prst="rect">
            <a:avLst/>
          </a:prstGeom>
        </p:spPr>
        <p:txBody>
          <a:bodyPr vert="horz" wrap="none" lIns="91440" tIns="45720" rIns="91440" bIns="45720" rtlCol="0" anchor="b">
            <a:noAutofit/>
          </a:bodyPr>
          <a:lstStyle/>
          <a:p>
            <a:pPr algn="ctr"/>
            <a:r>
              <a:rPr lang="en-US" sz="2500" dirty="0">
                <a:solidFill>
                  <a:schemeClr val="bg1"/>
                </a:solidFill>
                <a:latin typeface="Lexia Readable Regular"/>
                <a:cs typeface="Lexia Readable Regular"/>
              </a:rPr>
              <a:t>1000 Watts</a:t>
            </a:r>
          </a:p>
        </p:txBody>
      </p:sp>
      <p:pic>
        <p:nvPicPr>
          <p:cNvPr id="6" name="Picture 5" descr="Light-Bulb-38-375x5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796011"/>
            <a:ext cx="596137" cy="794849"/>
          </a:xfrm>
          <a:prstGeom prst="rect">
            <a:avLst/>
          </a:prstGeom>
        </p:spPr>
      </p:pic>
      <p:sp>
        <p:nvSpPr>
          <p:cNvPr id="7" name="TextBox 6"/>
          <p:cNvSpPr txBox="1"/>
          <p:nvPr/>
        </p:nvSpPr>
        <p:spPr>
          <a:xfrm>
            <a:off x="3200400" y="3048000"/>
            <a:ext cx="914400" cy="914400"/>
          </a:xfrm>
          <a:prstGeom prst="rect">
            <a:avLst/>
          </a:prstGeom>
        </p:spPr>
        <p:txBody>
          <a:bodyPr vert="horz" wrap="none" lIns="91440" tIns="45720" rIns="91440" bIns="45720" rtlCol="0" anchor="b">
            <a:noAutofit/>
          </a:bodyPr>
          <a:lstStyle/>
          <a:p>
            <a:pPr algn="ctr"/>
            <a:r>
              <a:rPr lang="en-US" dirty="0">
                <a:solidFill>
                  <a:schemeClr val="bg1"/>
                </a:solidFill>
                <a:latin typeface="Lexia Readable Regular"/>
                <a:cs typeface="Lexia Readable Regular"/>
              </a:rPr>
              <a:t>250 Watts</a:t>
            </a:r>
          </a:p>
        </p:txBody>
      </p:sp>
      <p:cxnSp>
        <p:nvCxnSpPr>
          <p:cNvPr id="11" name="Straight Arrow Connector 10"/>
          <p:cNvCxnSpPr>
            <a:endCxn id="7" idx="2"/>
          </p:cNvCxnSpPr>
          <p:nvPr/>
        </p:nvCxnSpPr>
        <p:spPr>
          <a:xfrm flipV="1">
            <a:off x="2362200" y="3962400"/>
            <a:ext cx="1295400" cy="1219202"/>
          </a:xfrm>
          <a:prstGeom prst="straightConnector1">
            <a:avLst/>
          </a:prstGeom>
          <a:ln w="76200" cmpd="sng">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14800" y="3977510"/>
            <a:ext cx="914400" cy="914400"/>
          </a:xfrm>
          <a:prstGeom prst="rect">
            <a:avLst/>
          </a:prstGeom>
        </p:spPr>
        <p:txBody>
          <a:bodyPr vert="horz" wrap="none" lIns="91440" tIns="45720" rIns="91440" bIns="45720" rtlCol="0" anchor="b">
            <a:noAutofit/>
          </a:bodyPr>
          <a:lstStyle/>
          <a:p>
            <a:pPr algn="ctr"/>
            <a:r>
              <a:rPr lang="en-US" sz="2500" dirty="0">
                <a:solidFill>
                  <a:schemeClr val="bg1"/>
                </a:solidFill>
                <a:latin typeface="Lexia Readable Regular"/>
                <a:cs typeface="Lexia Readable Regular"/>
              </a:rPr>
              <a:t>2x farther away</a:t>
            </a:r>
          </a:p>
        </p:txBody>
      </p:sp>
      <p:pic>
        <p:nvPicPr>
          <p:cNvPr id="10" name="Picture 9" descr="Screen Shot 2015-06-14 at 5.52.18 PM.png">
            <a:extLst>
              <a:ext uri="{FF2B5EF4-FFF2-40B4-BE49-F238E27FC236}">
                <a16:creationId xmlns:a16="http://schemas.microsoft.com/office/drawing/2014/main" id="{A880FD4E-B00B-CF46-B480-FBDA0F358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304800"/>
            <a:ext cx="2157828" cy="1343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delphini-2013-ng-singapore.jpg">
            <a:extLst>
              <a:ext uri="{FF2B5EF4-FFF2-40B4-BE49-F238E27FC236}">
                <a16:creationId xmlns:a16="http://schemas.microsoft.com/office/drawing/2014/main" id="{DDDE3DA0-9E69-5645-917C-37BFDD2720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828800"/>
            <a:ext cx="2374828" cy="1781121"/>
          </a:xfrm>
          <a:prstGeom prst="rect">
            <a:avLst/>
          </a:prstGeom>
        </p:spPr>
      </p:pic>
    </p:spTree>
    <p:extLst>
      <p:ext uri="{BB962C8B-B14F-4D97-AF65-F5344CB8AC3E}">
        <p14:creationId xmlns:p14="http://schemas.microsoft.com/office/powerpoint/2010/main" val="182903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2D2B3B-882E-40F3-A32F-6DD516915044}" type="slidenum">
              <a:rPr lang="en-US" smtClean="0"/>
              <a:pPr/>
              <a:t>11</a:t>
            </a:fld>
            <a:endParaRPr lang="en-US" dirty="0"/>
          </a:p>
        </p:txBody>
      </p:sp>
      <p:pic>
        <p:nvPicPr>
          <p:cNvPr id="4" name="Picture 3" descr="Light-Bulb-38-375x5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041036"/>
            <a:ext cx="1891537" cy="2522049"/>
          </a:xfrm>
          <a:prstGeom prst="rect">
            <a:avLst/>
          </a:prstGeom>
        </p:spPr>
      </p:pic>
      <p:sp>
        <p:nvSpPr>
          <p:cNvPr id="5" name="TextBox 4"/>
          <p:cNvSpPr txBox="1"/>
          <p:nvPr/>
        </p:nvSpPr>
        <p:spPr>
          <a:xfrm>
            <a:off x="1295400" y="5181600"/>
            <a:ext cx="914400" cy="914400"/>
          </a:xfrm>
          <a:prstGeom prst="rect">
            <a:avLst/>
          </a:prstGeom>
        </p:spPr>
        <p:txBody>
          <a:bodyPr vert="horz" wrap="none" lIns="91440" tIns="45720" rIns="91440" bIns="45720" rtlCol="0" anchor="b">
            <a:noAutofit/>
          </a:bodyPr>
          <a:lstStyle/>
          <a:p>
            <a:pPr algn="ctr"/>
            <a:r>
              <a:rPr lang="en-US" sz="2500" dirty="0">
                <a:solidFill>
                  <a:schemeClr val="bg1"/>
                </a:solidFill>
                <a:latin typeface="Lexia Readable Regular"/>
                <a:cs typeface="Lexia Readable Regular"/>
              </a:rPr>
              <a:t>1000 Watts</a:t>
            </a:r>
          </a:p>
        </p:txBody>
      </p:sp>
      <p:pic>
        <p:nvPicPr>
          <p:cNvPr id="6" name="Picture 5" descr="Light-Bulb-38-375x5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796011"/>
            <a:ext cx="596137" cy="794849"/>
          </a:xfrm>
          <a:prstGeom prst="rect">
            <a:avLst/>
          </a:prstGeom>
        </p:spPr>
      </p:pic>
      <p:sp>
        <p:nvSpPr>
          <p:cNvPr id="7" name="TextBox 6"/>
          <p:cNvSpPr txBox="1"/>
          <p:nvPr/>
        </p:nvSpPr>
        <p:spPr>
          <a:xfrm>
            <a:off x="3200400" y="3048000"/>
            <a:ext cx="914400" cy="914400"/>
          </a:xfrm>
          <a:prstGeom prst="rect">
            <a:avLst/>
          </a:prstGeom>
        </p:spPr>
        <p:txBody>
          <a:bodyPr vert="horz" wrap="none" lIns="91440" tIns="45720" rIns="91440" bIns="45720" rtlCol="0" anchor="b">
            <a:noAutofit/>
          </a:bodyPr>
          <a:lstStyle/>
          <a:p>
            <a:pPr algn="ctr"/>
            <a:r>
              <a:rPr lang="en-US" dirty="0">
                <a:solidFill>
                  <a:schemeClr val="bg1"/>
                </a:solidFill>
                <a:latin typeface="Lexia Readable Regular"/>
                <a:cs typeface="Lexia Readable Regular"/>
              </a:rPr>
              <a:t>250 Watts</a:t>
            </a:r>
          </a:p>
        </p:txBody>
      </p:sp>
      <p:pic>
        <p:nvPicPr>
          <p:cNvPr id="8" name="Picture 7" descr="Light-Bulb-38-375x5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600200"/>
            <a:ext cx="303292" cy="404389"/>
          </a:xfrm>
          <a:prstGeom prst="rect">
            <a:avLst/>
          </a:prstGeom>
        </p:spPr>
      </p:pic>
      <p:sp>
        <p:nvSpPr>
          <p:cNvPr id="9" name="TextBox 8"/>
          <p:cNvSpPr txBox="1"/>
          <p:nvPr/>
        </p:nvSpPr>
        <p:spPr>
          <a:xfrm>
            <a:off x="4800600" y="1524000"/>
            <a:ext cx="914400" cy="914400"/>
          </a:xfrm>
          <a:prstGeom prst="rect">
            <a:avLst/>
          </a:prstGeom>
        </p:spPr>
        <p:txBody>
          <a:bodyPr vert="horz" wrap="none" lIns="91440" tIns="45720" rIns="91440" bIns="45720" rtlCol="0" anchor="b">
            <a:noAutofit/>
          </a:bodyPr>
          <a:lstStyle/>
          <a:p>
            <a:pPr algn="ctr"/>
            <a:r>
              <a:rPr lang="en-US" dirty="0">
                <a:solidFill>
                  <a:schemeClr val="bg1"/>
                </a:solidFill>
                <a:latin typeface="Lexia Readable Regular"/>
                <a:cs typeface="Lexia Readable Regular"/>
              </a:rPr>
              <a:t>10 Watts</a:t>
            </a:r>
          </a:p>
        </p:txBody>
      </p:sp>
      <p:cxnSp>
        <p:nvCxnSpPr>
          <p:cNvPr id="11" name="Straight Arrow Connector 10"/>
          <p:cNvCxnSpPr/>
          <p:nvPr/>
        </p:nvCxnSpPr>
        <p:spPr>
          <a:xfrm flipV="1">
            <a:off x="2362200" y="2590800"/>
            <a:ext cx="2895600" cy="2590801"/>
          </a:xfrm>
          <a:prstGeom prst="straightConnector1">
            <a:avLst/>
          </a:prstGeom>
          <a:ln w="76200" cmpd="sng">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114800" y="3977510"/>
            <a:ext cx="914400" cy="914400"/>
          </a:xfrm>
          <a:prstGeom prst="rect">
            <a:avLst/>
          </a:prstGeom>
        </p:spPr>
        <p:txBody>
          <a:bodyPr vert="horz" wrap="none" lIns="91440" tIns="45720" rIns="91440" bIns="45720" rtlCol="0" anchor="b">
            <a:noAutofit/>
          </a:bodyPr>
          <a:lstStyle/>
          <a:p>
            <a:pPr algn="ctr"/>
            <a:r>
              <a:rPr lang="en-US" sz="2500" dirty="0">
                <a:solidFill>
                  <a:schemeClr val="bg1"/>
                </a:solidFill>
                <a:latin typeface="Lexia Readable Regular"/>
                <a:cs typeface="Lexia Readable Regular"/>
              </a:rPr>
              <a:t>10x farther away</a:t>
            </a:r>
          </a:p>
        </p:txBody>
      </p:sp>
      <p:pic>
        <p:nvPicPr>
          <p:cNvPr id="12" name="Picture 11" descr="Screen Shot 2015-06-14 at 5.52.18 PM.png">
            <a:extLst>
              <a:ext uri="{FF2B5EF4-FFF2-40B4-BE49-F238E27FC236}">
                <a16:creationId xmlns:a16="http://schemas.microsoft.com/office/drawing/2014/main" id="{011E757B-7E48-1A4C-B2CA-98584AA8A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304800"/>
            <a:ext cx="2157828" cy="1343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delphini-2013-ng-singapore.jpg">
            <a:extLst>
              <a:ext uri="{FF2B5EF4-FFF2-40B4-BE49-F238E27FC236}">
                <a16:creationId xmlns:a16="http://schemas.microsoft.com/office/drawing/2014/main" id="{AF251851-0DF7-4846-AA37-6E1E10E4C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828800"/>
            <a:ext cx="2374828" cy="1781121"/>
          </a:xfrm>
          <a:prstGeom prst="rect">
            <a:avLst/>
          </a:prstGeom>
        </p:spPr>
      </p:pic>
    </p:spTree>
    <p:extLst>
      <p:ext uri="{BB962C8B-B14F-4D97-AF65-F5344CB8AC3E}">
        <p14:creationId xmlns:p14="http://schemas.microsoft.com/office/powerpoint/2010/main" val="195407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1E22-8354-A94F-AB45-9C4D4F5D1AD3}"/>
              </a:ext>
            </a:extLst>
          </p:cNvPr>
          <p:cNvSpPr>
            <a:spLocks noGrp="1"/>
          </p:cNvSpPr>
          <p:nvPr>
            <p:ph type="title"/>
          </p:nvPr>
        </p:nvSpPr>
        <p:spPr/>
        <p:txBody>
          <a:bodyPr/>
          <a:lstStyle/>
          <a:p>
            <a:r>
              <a:rPr lang="en-US" dirty="0"/>
              <a:t>Measuring Properties of Stars</a:t>
            </a:r>
          </a:p>
        </p:txBody>
      </p:sp>
      <p:sp>
        <p:nvSpPr>
          <p:cNvPr id="3" name="Content Placeholder 2">
            <a:extLst>
              <a:ext uri="{FF2B5EF4-FFF2-40B4-BE49-F238E27FC236}">
                <a16:creationId xmlns:a16="http://schemas.microsoft.com/office/drawing/2014/main" id="{0B33183D-4439-BC40-AB89-0A6C3D473083}"/>
              </a:ext>
            </a:extLst>
          </p:cNvPr>
          <p:cNvSpPr>
            <a:spLocks noGrp="1"/>
          </p:cNvSpPr>
          <p:nvPr>
            <p:ph idx="1"/>
          </p:nvPr>
        </p:nvSpPr>
        <p:spPr/>
        <p:txBody>
          <a:bodyPr>
            <a:normAutofit/>
          </a:bodyPr>
          <a:lstStyle/>
          <a:p>
            <a:r>
              <a:rPr lang="en-US" dirty="0">
                <a:solidFill>
                  <a:srgbClr val="C00000"/>
                </a:solidFill>
              </a:rPr>
              <a:t>Distance</a:t>
            </a:r>
          </a:p>
          <a:p>
            <a:pPr lvl="1"/>
            <a:r>
              <a:rPr lang="en-US" dirty="0"/>
              <a:t>Parallax method for nearby stars</a:t>
            </a:r>
          </a:p>
          <a:p>
            <a:r>
              <a:rPr lang="en-US" dirty="0">
                <a:solidFill>
                  <a:srgbClr val="C00000"/>
                </a:solidFill>
              </a:rPr>
              <a:t>Brightness (Intensity)</a:t>
            </a:r>
          </a:p>
          <a:p>
            <a:pPr lvl="1"/>
            <a:r>
              <a:rPr lang="en-US" dirty="0"/>
              <a:t>Easy to measure – is it bright or dim?</a:t>
            </a:r>
          </a:p>
          <a:p>
            <a:r>
              <a:rPr lang="en-US" dirty="0">
                <a:solidFill>
                  <a:srgbClr val="C00000"/>
                </a:solidFill>
              </a:rPr>
              <a:t>Luminosity</a:t>
            </a:r>
          </a:p>
          <a:p>
            <a:pPr lvl="1"/>
            <a:r>
              <a:rPr lang="en-US" dirty="0"/>
              <a:t>Get from brightness and distance</a:t>
            </a:r>
          </a:p>
          <a:p>
            <a:pPr lvl="1"/>
            <a:r>
              <a:rPr lang="en-US" dirty="0"/>
              <a:t>Physical relationships for special objects (e.g., Cepheid Variables)</a:t>
            </a:r>
          </a:p>
        </p:txBody>
      </p:sp>
      <p:sp>
        <p:nvSpPr>
          <p:cNvPr id="4" name="Date Placeholder 3">
            <a:extLst>
              <a:ext uri="{FF2B5EF4-FFF2-40B4-BE49-F238E27FC236}">
                <a16:creationId xmlns:a16="http://schemas.microsoft.com/office/drawing/2014/main" id="{BFB5BCE3-A43E-0442-AC9B-D3CACBB35479}"/>
              </a:ext>
            </a:extLst>
          </p:cNvPr>
          <p:cNvSpPr>
            <a:spLocks noGrp="1"/>
          </p:cNvSpPr>
          <p:nvPr>
            <p:ph type="dt" sz="half" idx="10"/>
          </p:nvPr>
        </p:nvSpPr>
        <p:spPr/>
        <p:txBody>
          <a:bodyPr/>
          <a:lstStyle/>
          <a:p>
            <a:r>
              <a:rPr lang="en-US"/>
              <a:t>Spring 2020</a:t>
            </a:r>
            <a:endParaRPr lang="en-US" dirty="0"/>
          </a:p>
        </p:txBody>
      </p:sp>
      <p:sp>
        <p:nvSpPr>
          <p:cNvPr id="5" name="Footer Placeholder 4">
            <a:extLst>
              <a:ext uri="{FF2B5EF4-FFF2-40B4-BE49-F238E27FC236}">
                <a16:creationId xmlns:a16="http://schemas.microsoft.com/office/drawing/2014/main" id="{1E4D8E0A-D7B5-8B4D-9D89-09A346784A68}"/>
              </a:ext>
            </a:extLst>
          </p:cNvPr>
          <p:cNvSpPr>
            <a:spLocks noGrp="1"/>
          </p:cNvSpPr>
          <p:nvPr>
            <p:ph type="ftr" sz="quarter" idx="11"/>
          </p:nvPr>
        </p:nvSpPr>
        <p:spPr/>
        <p:txBody>
          <a:bodyPr/>
          <a:lstStyle/>
          <a:p>
            <a:r>
              <a:rPr lang="en-US"/>
              <a:t>Lecture</a:t>
            </a:r>
            <a:endParaRPr lang="en-US" dirty="0"/>
          </a:p>
        </p:txBody>
      </p:sp>
    </p:spTree>
    <p:extLst>
      <p:ext uri="{BB962C8B-B14F-4D97-AF65-F5344CB8AC3E}">
        <p14:creationId xmlns:p14="http://schemas.microsoft.com/office/powerpoint/2010/main" val="152246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1E22-8354-A94F-AB45-9C4D4F5D1AD3}"/>
              </a:ext>
            </a:extLst>
          </p:cNvPr>
          <p:cNvSpPr>
            <a:spLocks noGrp="1"/>
          </p:cNvSpPr>
          <p:nvPr>
            <p:ph type="title"/>
          </p:nvPr>
        </p:nvSpPr>
        <p:spPr/>
        <p:txBody>
          <a:bodyPr/>
          <a:lstStyle/>
          <a:p>
            <a:r>
              <a:rPr lang="en-US" dirty="0"/>
              <a:t>Measuring Properties of Stars</a:t>
            </a:r>
          </a:p>
        </p:txBody>
      </p:sp>
      <p:sp>
        <p:nvSpPr>
          <p:cNvPr id="3" name="Content Placeholder 2">
            <a:extLst>
              <a:ext uri="{FF2B5EF4-FFF2-40B4-BE49-F238E27FC236}">
                <a16:creationId xmlns:a16="http://schemas.microsoft.com/office/drawing/2014/main" id="{0B33183D-4439-BC40-AB89-0A6C3D473083}"/>
              </a:ext>
            </a:extLst>
          </p:cNvPr>
          <p:cNvSpPr>
            <a:spLocks noGrp="1"/>
          </p:cNvSpPr>
          <p:nvPr>
            <p:ph idx="1"/>
          </p:nvPr>
        </p:nvSpPr>
        <p:spPr/>
        <p:txBody>
          <a:bodyPr>
            <a:normAutofit/>
          </a:bodyPr>
          <a:lstStyle/>
          <a:p>
            <a:r>
              <a:rPr lang="en-US" dirty="0">
                <a:solidFill>
                  <a:srgbClr val="C00000"/>
                </a:solidFill>
              </a:rPr>
              <a:t>Composition and Surface Temperature</a:t>
            </a:r>
          </a:p>
          <a:p>
            <a:pPr lvl="1"/>
            <a:r>
              <a:rPr lang="en-US" dirty="0"/>
              <a:t>Spectrum shape</a:t>
            </a:r>
          </a:p>
          <a:p>
            <a:r>
              <a:rPr lang="en-US" dirty="0">
                <a:solidFill>
                  <a:srgbClr val="C00000"/>
                </a:solidFill>
              </a:rPr>
              <a:t>Radius</a:t>
            </a:r>
          </a:p>
          <a:p>
            <a:pPr lvl="1"/>
            <a:r>
              <a:rPr lang="en-US" dirty="0"/>
              <a:t>Get from L and T, Stefan-Boltzmann Law</a:t>
            </a:r>
          </a:p>
          <a:p>
            <a:r>
              <a:rPr lang="en-US" dirty="0">
                <a:solidFill>
                  <a:srgbClr val="C00000"/>
                </a:solidFill>
              </a:rPr>
              <a:t>Masses</a:t>
            </a:r>
          </a:p>
          <a:p>
            <a:pPr lvl="1"/>
            <a:r>
              <a:rPr lang="en-US" dirty="0"/>
              <a:t>Binary stars</a:t>
            </a:r>
          </a:p>
          <a:p>
            <a:pPr lvl="1"/>
            <a:r>
              <a:rPr lang="en-US" dirty="0"/>
              <a:t>Physical relationships for typical (“main-sequence”) stars. </a:t>
            </a:r>
          </a:p>
        </p:txBody>
      </p:sp>
      <p:sp>
        <p:nvSpPr>
          <p:cNvPr id="4" name="Date Placeholder 3">
            <a:extLst>
              <a:ext uri="{FF2B5EF4-FFF2-40B4-BE49-F238E27FC236}">
                <a16:creationId xmlns:a16="http://schemas.microsoft.com/office/drawing/2014/main" id="{BFB5BCE3-A43E-0442-AC9B-D3CACBB35479}"/>
              </a:ext>
            </a:extLst>
          </p:cNvPr>
          <p:cNvSpPr>
            <a:spLocks noGrp="1"/>
          </p:cNvSpPr>
          <p:nvPr>
            <p:ph type="dt" sz="half" idx="10"/>
          </p:nvPr>
        </p:nvSpPr>
        <p:spPr/>
        <p:txBody>
          <a:bodyPr/>
          <a:lstStyle/>
          <a:p>
            <a:r>
              <a:rPr lang="en-US"/>
              <a:t>Spring 2020</a:t>
            </a:r>
            <a:endParaRPr lang="en-US" dirty="0"/>
          </a:p>
        </p:txBody>
      </p:sp>
      <p:sp>
        <p:nvSpPr>
          <p:cNvPr id="5" name="Footer Placeholder 4">
            <a:extLst>
              <a:ext uri="{FF2B5EF4-FFF2-40B4-BE49-F238E27FC236}">
                <a16:creationId xmlns:a16="http://schemas.microsoft.com/office/drawing/2014/main" id="{1E4D8E0A-D7B5-8B4D-9D89-09A346784A68}"/>
              </a:ext>
            </a:extLst>
          </p:cNvPr>
          <p:cNvSpPr>
            <a:spLocks noGrp="1"/>
          </p:cNvSpPr>
          <p:nvPr>
            <p:ph type="ftr" sz="quarter" idx="11"/>
          </p:nvPr>
        </p:nvSpPr>
        <p:spPr/>
        <p:txBody>
          <a:bodyPr/>
          <a:lstStyle/>
          <a:p>
            <a:r>
              <a:rPr lang="en-US"/>
              <a:t>Lecture</a:t>
            </a:r>
            <a:endParaRPr lang="en-US" dirty="0"/>
          </a:p>
        </p:txBody>
      </p:sp>
    </p:spTree>
    <p:extLst>
      <p:ext uri="{BB962C8B-B14F-4D97-AF65-F5344CB8AC3E}">
        <p14:creationId xmlns:p14="http://schemas.microsoft.com/office/powerpoint/2010/main" val="722283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61193-E365-0941-85DC-E845706628C2}"/>
              </a:ext>
            </a:extLst>
          </p:cNvPr>
          <p:cNvPicPr>
            <a:picLocks noChangeAspect="1"/>
          </p:cNvPicPr>
          <p:nvPr/>
        </p:nvPicPr>
        <p:blipFill>
          <a:blip r:embed="rId3"/>
          <a:stretch>
            <a:fillRect/>
          </a:stretch>
        </p:blipFill>
        <p:spPr>
          <a:xfrm>
            <a:off x="3089" y="0"/>
            <a:ext cx="9137822" cy="6858000"/>
          </a:xfrm>
          <a:prstGeom prst="rect">
            <a:avLst/>
          </a:prstGeom>
        </p:spPr>
      </p:pic>
    </p:spTree>
    <p:extLst>
      <p:ext uri="{BB962C8B-B14F-4D97-AF65-F5344CB8AC3E}">
        <p14:creationId xmlns:p14="http://schemas.microsoft.com/office/powerpoint/2010/main" val="1422920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1BBAD-3B56-CB4F-A564-B6934BEA91C3}"/>
              </a:ext>
            </a:extLst>
          </p:cNvPr>
          <p:cNvSpPr>
            <a:spLocks noGrp="1"/>
          </p:cNvSpPr>
          <p:nvPr>
            <p:ph type="dt" sz="half" idx="10"/>
          </p:nvPr>
        </p:nvSpPr>
        <p:spPr/>
        <p:txBody>
          <a:bodyPr/>
          <a:lstStyle/>
          <a:p>
            <a:fld id="{66F83562-C37D-9D43-8314-05ED836D1D26}" type="datetime1">
              <a:rPr lang="en-US" smtClean="0"/>
              <a:t>4/24/20</a:t>
            </a:fld>
            <a:endParaRPr lang="en-US" dirty="0"/>
          </a:p>
        </p:txBody>
      </p:sp>
      <p:sp>
        <p:nvSpPr>
          <p:cNvPr id="3" name="Footer Placeholder 2">
            <a:extLst>
              <a:ext uri="{FF2B5EF4-FFF2-40B4-BE49-F238E27FC236}">
                <a16:creationId xmlns:a16="http://schemas.microsoft.com/office/drawing/2014/main" id="{CBD4312F-DE26-9B46-A62C-BFDC67167690}"/>
              </a:ext>
            </a:extLst>
          </p:cNvPr>
          <p:cNvSpPr>
            <a:spLocks noGrp="1"/>
          </p:cNvSpPr>
          <p:nvPr>
            <p:ph type="ftr" sz="quarter" idx="3"/>
          </p:nvPr>
        </p:nvSpPr>
        <p:spPr/>
        <p:txBody>
          <a:bodyPr/>
          <a:lstStyle/>
          <a:p>
            <a:r>
              <a:rPr lang="en-US"/>
              <a:t>Ay10 Summer 2015. Lecture 12</a:t>
            </a:r>
            <a:endParaRPr lang="en-US" dirty="0"/>
          </a:p>
        </p:txBody>
      </p:sp>
      <p:pic>
        <p:nvPicPr>
          <p:cNvPr id="5" name="Picture 4">
            <a:extLst>
              <a:ext uri="{FF2B5EF4-FFF2-40B4-BE49-F238E27FC236}">
                <a16:creationId xmlns:a16="http://schemas.microsoft.com/office/drawing/2014/main" id="{1FD7F1AD-05AD-C44E-9B07-A508D2FE18F5}"/>
              </a:ext>
            </a:extLst>
          </p:cNvPr>
          <p:cNvPicPr>
            <a:picLocks noChangeAspect="1"/>
          </p:cNvPicPr>
          <p:nvPr/>
        </p:nvPicPr>
        <p:blipFill>
          <a:blip r:embed="rId3"/>
          <a:stretch>
            <a:fillRect/>
          </a:stretch>
        </p:blipFill>
        <p:spPr>
          <a:xfrm>
            <a:off x="-609600" y="0"/>
            <a:ext cx="10287000" cy="6858000"/>
          </a:xfrm>
          <a:prstGeom prst="rect">
            <a:avLst/>
          </a:prstGeom>
        </p:spPr>
      </p:pic>
    </p:spTree>
    <p:extLst>
      <p:ext uri="{BB962C8B-B14F-4D97-AF65-F5344CB8AC3E}">
        <p14:creationId xmlns:p14="http://schemas.microsoft.com/office/powerpoint/2010/main" val="1598975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F1CD75-D3B5-364B-A636-2C8F83B6ED4C}"/>
              </a:ext>
            </a:extLst>
          </p:cNvPr>
          <p:cNvSpPr>
            <a:spLocks noGrp="1"/>
          </p:cNvSpPr>
          <p:nvPr>
            <p:ph type="dt" sz="half" idx="10"/>
          </p:nvPr>
        </p:nvSpPr>
        <p:spPr/>
        <p:txBody>
          <a:bodyPr/>
          <a:lstStyle/>
          <a:p>
            <a:fld id="{66F83562-C37D-9D43-8314-05ED836D1D26}" type="datetime1">
              <a:rPr lang="en-US" smtClean="0"/>
              <a:t>4/24/20</a:t>
            </a:fld>
            <a:endParaRPr lang="en-US" dirty="0"/>
          </a:p>
        </p:txBody>
      </p:sp>
      <p:pic>
        <p:nvPicPr>
          <p:cNvPr id="4" name="Picture 3" descr="96902-004-856CCB82.jpg">
            <a:extLst>
              <a:ext uri="{FF2B5EF4-FFF2-40B4-BE49-F238E27FC236}">
                <a16:creationId xmlns:a16="http://schemas.microsoft.com/office/drawing/2014/main" id="{D8CA45D7-ECAC-394B-B034-799FF4D015C4}"/>
              </a:ext>
            </a:extLst>
          </p:cNvPr>
          <p:cNvPicPr>
            <a:picLocks noChangeAspect="1"/>
          </p:cNvPicPr>
          <p:nvPr/>
        </p:nvPicPr>
        <p:blipFill rotWithShape="1">
          <a:blip r:embed="rId3">
            <a:extLst>
              <a:ext uri="{28A0092B-C50C-407E-A947-70E740481C1C}">
                <a14:useLocalDpi xmlns:a14="http://schemas.microsoft.com/office/drawing/2010/main" val="0"/>
              </a:ext>
            </a:extLst>
          </a:blip>
          <a:srcRect b="5060"/>
          <a:stretch/>
        </p:blipFill>
        <p:spPr>
          <a:xfrm>
            <a:off x="228600" y="1676400"/>
            <a:ext cx="8520545" cy="3255484"/>
          </a:xfrm>
          <a:prstGeom prst="rect">
            <a:avLst/>
          </a:prstGeom>
        </p:spPr>
      </p:pic>
    </p:spTree>
    <p:extLst>
      <p:ext uri="{BB962C8B-B14F-4D97-AF65-F5344CB8AC3E}">
        <p14:creationId xmlns:p14="http://schemas.microsoft.com/office/powerpoint/2010/main" val="186330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2A5608-9F6D-FE4B-B1C4-C9C139669E0C}"/>
              </a:ext>
            </a:extLst>
          </p:cNvPr>
          <p:cNvSpPr>
            <a:spLocks noGrp="1"/>
          </p:cNvSpPr>
          <p:nvPr>
            <p:ph type="dt" sz="half" idx="10"/>
          </p:nvPr>
        </p:nvSpPr>
        <p:spPr/>
        <p:txBody>
          <a:bodyPr/>
          <a:lstStyle/>
          <a:p>
            <a:fld id="{66F83562-C37D-9D43-8314-05ED836D1D26}" type="datetime1">
              <a:rPr lang="en-US" smtClean="0"/>
              <a:t>4/24/20</a:t>
            </a:fld>
            <a:endParaRPr lang="en-US" dirty="0"/>
          </a:p>
        </p:txBody>
      </p:sp>
      <p:pic>
        <p:nvPicPr>
          <p:cNvPr id="5" name="Picture 4">
            <a:extLst>
              <a:ext uri="{FF2B5EF4-FFF2-40B4-BE49-F238E27FC236}">
                <a16:creationId xmlns:a16="http://schemas.microsoft.com/office/drawing/2014/main" id="{49BBF719-5A43-A444-BF9B-85D69C809FDD}"/>
              </a:ext>
            </a:extLst>
          </p:cNvPr>
          <p:cNvPicPr>
            <a:picLocks noChangeAspect="1"/>
          </p:cNvPicPr>
          <p:nvPr/>
        </p:nvPicPr>
        <p:blipFill>
          <a:blip r:embed="rId3"/>
          <a:stretch>
            <a:fillRect/>
          </a:stretch>
        </p:blipFill>
        <p:spPr>
          <a:xfrm>
            <a:off x="609600" y="0"/>
            <a:ext cx="7536264" cy="6858000"/>
          </a:xfrm>
          <a:prstGeom prst="rect">
            <a:avLst/>
          </a:prstGeom>
        </p:spPr>
      </p:pic>
    </p:spTree>
    <p:extLst>
      <p:ext uri="{BB962C8B-B14F-4D97-AF65-F5344CB8AC3E}">
        <p14:creationId xmlns:p14="http://schemas.microsoft.com/office/powerpoint/2010/main" val="2052272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553035-06EB-BB44-AEF8-6D5686CF480A}"/>
              </a:ext>
            </a:extLst>
          </p:cNvPr>
          <p:cNvSpPr>
            <a:spLocks noGrp="1"/>
          </p:cNvSpPr>
          <p:nvPr>
            <p:ph type="dt" sz="half" idx="4294967295"/>
          </p:nvPr>
        </p:nvSpPr>
        <p:spPr>
          <a:xfrm>
            <a:off x="8305800" y="6356350"/>
            <a:ext cx="1219200" cy="365125"/>
          </a:xfrm>
        </p:spPr>
        <p:txBody>
          <a:bodyPr/>
          <a:lstStyle/>
          <a:p>
            <a:r>
              <a:rPr lang="en-US"/>
              <a:t>Spring 2020</a:t>
            </a:r>
            <a:endParaRPr lang="en-US" dirty="0"/>
          </a:p>
        </p:txBody>
      </p:sp>
      <p:sp>
        <p:nvSpPr>
          <p:cNvPr id="5" name="Footer Placeholder 4">
            <a:extLst>
              <a:ext uri="{FF2B5EF4-FFF2-40B4-BE49-F238E27FC236}">
                <a16:creationId xmlns:a16="http://schemas.microsoft.com/office/drawing/2014/main" id="{A2618C73-895F-0B4D-8CC6-C2B76C69E335}"/>
              </a:ext>
            </a:extLst>
          </p:cNvPr>
          <p:cNvSpPr>
            <a:spLocks noGrp="1"/>
          </p:cNvSpPr>
          <p:nvPr>
            <p:ph type="ftr" sz="quarter" idx="4294967295"/>
          </p:nvPr>
        </p:nvSpPr>
        <p:spPr>
          <a:xfrm>
            <a:off x="8382000" y="6356350"/>
            <a:ext cx="1143000" cy="365125"/>
          </a:xfrm>
        </p:spPr>
        <p:txBody>
          <a:bodyPr/>
          <a:lstStyle/>
          <a:p>
            <a:r>
              <a:rPr lang="en-US"/>
              <a:t>Lecture</a:t>
            </a:r>
            <a:endParaRPr lang="en-US" dirty="0"/>
          </a:p>
        </p:txBody>
      </p:sp>
      <p:pic>
        <p:nvPicPr>
          <p:cNvPr id="6" name="Picture 5" descr="Spectrums.gif">
            <a:extLst>
              <a:ext uri="{FF2B5EF4-FFF2-40B4-BE49-F238E27FC236}">
                <a16:creationId xmlns:a16="http://schemas.microsoft.com/office/drawing/2014/main" id="{84606A5F-B9C6-CE4A-8C98-7F5F0EA83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1" y="0"/>
            <a:ext cx="6516864" cy="6858000"/>
          </a:xfrm>
          <a:prstGeom prst="rect">
            <a:avLst/>
          </a:prstGeom>
        </p:spPr>
      </p:pic>
      <p:sp>
        <p:nvSpPr>
          <p:cNvPr id="7" name="TextBox 6">
            <a:extLst>
              <a:ext uri="{FF2B5EF4-FFF2-40B4-BE49-F238E27FC236}">
                <a16:creationId xmlns:a16="http://schemas.microsoft.com/office/drawing/2014/main" id="{8410BFAA-8375-304D-830B-DF1FCC9742C3}"/>
              </a:ext>
            </a:extLst>
          </p:cNvPr>
          <p:cNvSpPr txBox="1"/>
          <p:nvPr/>
        </p:nvSpPr>
        <p:spPr>
          <a:xfrm rot="16200000">
            <a:off x="-1676398" y="2743199"/>
            <a:ext cx="5791200" cy="1219203"/>
          </a:xfrm>
          <a:prstGeom prst="rect">
            <a:avLst/>
          </a:prstGeom>
          <a:solidFill>
            <a:srgbClr val="FFFFFF"/>
          </a:solidFill>
        </p:spPr>
        <p:txBody>
          <a:bodyPr vert="horz" wrap="none" lIns="91440" tIns="45720" rIns="91440" bIns="45720" rtlCol="0" anchor="b">
            <a:noAutofit/>
          </a:bodyPr>
          <a:lstStyle/>
          <a:p>
            <a:pPr algn="ctr"/>
            <a:r>
              <a:rPr lang="en-US" sz="2500" dirty="0">
                <a:latin typeface="Lexia Readable Regular"/>
                <a:cs typeface="Lexia Readable Regular"/>
              </a:rPr>
              <a:t>Brightness at certain wavelengths (colors)</a:t>
            </a:r>
          </a:p>
          <a:p>
            <a:pPr algn="ctr"/>
            <a:r>
              <a:rPr lang="en-US" sz="2500" dirty="0">
                <a:latin typeface="Lexia Readable Regular"/>
                <a:cs typeface="Lexia Readable Regular"/>
              </a:rPr>
              <a:t>Increasing surface temperature </a:t>
            </a:r>
            <a:r>
              <a:rPr lang="en-US" sz="2500" dirty="0">
                <a:latin typeface="Lexia Readable Regular"/>
                <a:cs typeface="Lexia Readable Regular"/>
                <a:sym typeface="Wingdings"/>
              </a:rPr>
              <a:t></a:t>
            </a:r>
            <a:endParaRPr lang="en-US" sz="2500" dirty="0">
              <a:latin typeface="Lexia Readable Regular"/>
              <a:cs typeface="Lexia Readable Regular"/>
            </a:endParaRPr>
          </a:p>
        </p:txBody>
      </p:sp>
      <p:sp>
        <p:nvSpPr>
          <p:cNvPr id="10" name="TextBox 9">
            <a:extLst>
              <a:ext uri="{FF2B5EF4-FFF2-40B4-BE49-F238E27FC236}">
                <a16:creationId xmlns:a16="http://schemas.microsoft.com/office/drawing/2014/main" id="{AC8C3E28-CE8A-1340-8E59-60999658C9CE}"/>
              </a:ext>
            </a:extLst>
          </p:cNvPr>
          <p:cNvSpPr txBox="1"/>
          <p:nvPr/>
        </p:nvSpPr>
        <p:spPr>
          <a:xfrm>
            <a:off x="7914253" y="2667000"/>
            <a:ext cx="583814" cy="369332"/>
          </a:xfrm>
          <a:prstGeom prst="rect">
            <a:avLst/>
          </a:prstGeom>
          <a:noFill/>
        </p:spPr>
        <p:txBody>
          <a:bodyPr wrap="none" rtlCol="0">
            <a:spAutoFit/>
          </a:bodyPr>
          <a:lstStyle/>
          <a:p>
            <a:r>
              <a:rPr lang="en-US" dirty="0"/>
              <a:t>Sun</a:t>
            </a:r>
          </a:p>
        </p:txBody>
      </p:sp>
      <p:sp>
        <p:nvSpPr>
          <p:cNvPr id="11" name="TextBox 10">
            <a:extLst>
              <a:ext uri="{FF2B5EF4-FFF2-40B4-BE49-F238E27FC236}">
                <a16:creationId xmlns:a16="http://schemas.microsoft.com/office/drawing/2014/main" id="{AD9CE2E2-AEFE-274E-A8D0-8E477E0D35D2}"/>
              </a:ext>
            </a:extLst>
          </p:cNvPr>
          <p:cNvSpPr txBox="1"/>
          <p:nvPr/>
        </p:nvSpPr>
        <p:spPr>
          <a:xfrm>
            <a:off x="7827505" y="1066800"/>
            <a:ext cx="615874" cy="646331"/>
          </a:xfrm>
          <a:prstGeom prst="rect">
            <a:avLst/>
          </a:prstGeom>
          <a:noFill/>
        </p:spPr>
        <p:txBody>
          <a:bodyPr wrap="none" rtlCol="0">
            <a:spAutoFit/>
          </a:bodyPr>
          <a:lstStyle/>
          <a:p>
            <a:r>
              <a:rPr lang="en-US" dirty="0"/>
              <a:t>Big</a:t>
            </a:r>
          </a:p>
          <a:p>
            <a:r>
              <a:rPr lang="en-US" dirty="0"/>
              <a:t>Star</a:t>
            </a:r>
          </a:p>
        </p:txBody>
      </p:sp>
      <p:sp>
        <p:nvSpPr>
          <p:cNvPr id="12" name="TextBox 11">
            <a:extLst>
              <a:ext uri="{FF2B5EF4-FFF2-40B4-BE49-F238E27FC236}">
                <a16:creationId xmlns:a16="http://schemas.microsoft.com/office/drawing/2014/main" id="{DE8617EF-B00F-074D-9261-2FD9B05794FE}"/>
              </a:ext>
            </a:extLst>
          </p:cNvPr>
          <p:cNvSpPr txBox="1"/>
          <p:nvPr/>
        </p:nvSpPr>
        <p:spPr>
          <a:xfrm>
            <a:off x="7812265" y="3962400"/>
            <a:ext cx="877163" cy="646331"/>
          </a:xfrm>
          <a:prstGeom prst="rect">
            <a:avLst/>
          </a:prstGeom>
          <a:noFill/>
        </p:spPr>
        <p:txBody>
          <a:bodyPr wrap="none" rtlCol="0">
            <a:spAutoFit/>
          </a:bodyPr>
          <a:lstStyle/>
          <a:p>
            <a:r>
              <a:rPr lang="en-US" dirty="0"/>
              <a:t>Small </a:t>
            </a:r>
            <a:br>
              <a:rPr lang="en-US" dirty="0"/>
            </a:br>
            <a:r>
              <a:rPr lang="en-US" dirty="0"/>
              <a:t>star</a:t>
            </a:r>
          </a:p>
        </p:txBody>
      </p:sp>
      <p:sp>
        <p:nvSpPr>
          <p:cNvPr id="13" name="Rectangle 12">
            <a:extLst>
              <a:ext uri="{FF2B5EF4-FFF2-40B4-BE49-F238E27FC236}">
                <a16:creationId xmlns:a16="http://schemas.microsoft.com/office/drawing/2014/main" id="{3A003C1D-56F3-9E49-8F66-5F58FDF5BA92}"/>
              </a:ext>
            </a:extLst>
          </p:cNvPr>
          <p:cNvSpPr/>
          <p:nvPr/>
        </p:nvSpPr>
        <p:spPr>
          <a:xfrm>
            <a:off x="4572000" y="-41958"/>
            <a:ext cx="762000" cy="6356352"/>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D1A847F-1BED-6048-8E35-89C96FC8AD57}"/>
              </a:ext>
            </a:extLst>
          </p:cNvPr>
          <p:cNvSpPr/>
          <p:nvPr/>
        </p:nvSpPr>
        <p:spPr>
          <a:xfrm>
            <a:off x="2534383" y="-53975"/>
            <a:ext cx="762000" cy="6356352"/>
          </a:xfrm>
          <a:prstGeom prst="rect">
            <a:avLst/>
          </a:prstGeom>
          <a:solidFill>
            <a:srgbClr val="0070C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44B66B5-B1E2-4145-AFAF-52F2B97D5BF4}"/>
              </a:ext>
            </a:extLst>
          </p:cNvPr>
          <p:cNvSpPr/>
          <p:nvPr/>
        </p:nvSpPr>
        <p:spPr>
          <a:xfrm>
            <a:off x="3313837" y="-80058"/>
            <a:ext cx="650181" cy="6356352"/>
          </a:xfrm>
          <a:prstGeom prst="rect">
            <a:avLst/>
          </a:prstGeom>
          <a:solidFill>
            <a:schemeClr val="accent6">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B322E87-9F2E-2746-9334-F9AAF4CACDFC}"/>
              </a:ext>
            </a:extLst>
          </p:cNvPr>
          <p:cNvSpPr/>
          <p:nvPr/>
        </p:nvSpPr>
        <p:spPr>
          <a:xfrm>
            <a:off x="3982185" y="19050"/>
            <a:ext cx="571648" cy="6356352"/>
          </a:xfrm>
          <a:prstGeom prst="rect">
            <a:avLst/>
          </a:prstGeom>
          <a:solidFill>
            <a:schemeClr val="accent4">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60000"/>
                  <a:lumOff val="40000"/>
                </a:schemeClr>
              </a:solidFill>
            </a:endParaRPr>
          </a:p>
        </p:txBody>
      </p:sp>
    </p:spTree>
    <p:extLst>
      <p:ext uri="{BB962C8B-B14F-4D97-AF65-F5344CB8AC3E}">
        <p14:creationId xmlns:p14="http://schemas.microsoft.com/office/powerpoint/2010/main" val="2657573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49CCA-B2F3-804F-8A26-1B0034D67D77}"/>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332135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96DFE-7DE0-784E-B1BE-8451C8966351}"/>
              </a:ext>
            </a:extLst>
          </p:cNvPr>
          <p:cNvSpPr>
            <a:spLocks noGrp="1"/>
          </p:cNvSpPr>
          <p:nvPr>
            <p:ph idx="1"/>
          </p:nvPr>
        </p:nvSpPr>
        <p:spPr/>
        <p:txBody>
          <a:bodyPr/>
          <a:lstStyle/>
          <a:p>
            <a:r>
              <a:rPr lang="en-US" dirty="0"/>
              <a:t>Don’t copy down slide text with the little Saturn image – they will be sent to you. </a:t>
            </a:r>
          </a:p>
          <a:p>
            <a:r>
              <a:rPr lang="en-US" dirty="0"/>
              <a:t>Listen, ask questions, take notes on things I say that seem interesting. </a:t>
            </a:r>
          </a:p>
          <a:p>
            <a:r>
              <a:rPr lang="en-US" dirty="0"/>
              <a:t>Slide text gives the main ideas. </a:t>
            </a:r>
          </a:p>
        </p:txBody>
      </p:sp>
      <p:sp>
        <p:nvSpPr>
          <p:cNvPr id="4" name="Date Placeholder 3">
            <a:extLst>
              <a:ext uri="{FF2B5EF4-FFF2-40B4-BE49-F238E27FC236}">
                <a16:creationId xmlns:a16="http://schemas.microsoft.com/office/drawing/2014/main" id="{86C8A128-282B-4443-8422-FD2B6AB32F6A}"/>
              </a:ext>
            </a:extLst>
          </p:cNvPr>
          <p:cNvSpPr>
            <a:spLocks noGrp="1"/>
          </p:cNvSpPr>
          <p:nvPr>
            <p:ph type="dt" sz="half" idx="10"/>
          </p:nvPr>
        </p:nvSpPr>
        <p:spPr/>
        <p:txBody>
          <a:bodyPr/>
          <a:lstStyle/>
          <a:p>
            <a:r>
              <a:rPr lang="en-US"/>
              <a:t>Spring 2020</a:t>
            </a:r>
            <a:endParaRPr lang="en-US" dirty="0"/>
          </a:p>
        </p:txBody>
      </p:sp>
      <p:sp>
        <p:nvSpPr>
          <p:cNvPr id="5" name="Footer Placeholder 4">
            <a:extLst>
              <a:ext uri="{FF2B5EF4-FFF2-40B4-BE49-F238E27FC236}">
                <a16:creationId xmlns:a16="http://schemas.microsoft.com/office/drawing/2014/main" id="{C96CC697-D207-CA4E-B6FC-B0C141918FE7}"/>
              </a:ext>
            </a:extLst>
          </p:cNvPr>
          <p:cNvSpPr>
            <a:spLocks noGrp="1"/>
          </p:cNvSpPr>
          <p:nvPr>
            <p:ph type="ftr" sz="quarter" idx="11"/>
          </p:nvPr>
        </p:nvSpPr>
        <p:spPr/>
        <p:txBody>
          <a:bodyPr/>
          <a:lstStyle/>
          <a:p>
            <a:r>
              <a:rPr lang="en-US"/>
              <a:t>Lecture</a:t>
            </a:r>
            <a:endParaRPr lang="en-US" dirty="0"/>
          </a:p>
        </p:txBody>
      </p:sp>
    </p:spTree>
    <p:extLst>
      <p:ext uri="{BB962C8B-B14F-4D97-AF65-F5344CB8AC3E}">
        <p14:creationId xmlns:p14="http://schemas.microsoft.com/office/powerpoint/2010/main" val="396331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389" y="85724"/>
            <a:ext cx="7339012" cy="584199"/>
          </a:xfrm>
        </p:spPr>
        <p:txBody>
          <a:bodyPr>
            <a:normAutofit fontScale="90000"/>
          </a:bodyPr>
          <a:lstStyle/>
          <a:p>
            <a:r>
              <a:rPr lang="en-US" dirty="0"/>
              <a:t>Analysis of stellar spectrum</a:t>
            </a:r>
          </a:p>
        </p:txBody>
      </p:sp>
      <p:sp>
        <p:nvSpPr>
          <p:cNvPr id="3" name="Content Placeholder 2"/>
          <p:cNvSpPr>
            <a:spLocks noGrp="1"/>
          </p:cNvSpPr>
          <p:nvPr>
            <p:ph idx="1"/>
          </p:nvPr>
        </p:nvSpPr>
        <p:spPr>
          <a:xfrm>
            <a:off x="838200" y="974723"/>
            <a:ext cx="7620000" cy="2514600"/>
          </a:xfrm>
        </p:spPr>
        <p:txBody>
          <a:bodyPr>
            <a:normAutofit/>
          </a:bodyPr>
          <a:lstStyle/>
          <a:p>
            <a:r>
              <a:rPr lang="en-US" sz="2400" dirty="0"/>
              <a:t>Color, absorption lines, detailed shape gives you </a:t>
            </a:r>
            <a:r>
              <a:rPr lang="en-US" sz="2400" u="sng" dirty="0"/>
              <a:t>temperature</a:t>
            </a:r>
            <a:r>
              <a:rPr lang="en-US" sz="2400" dirty="0"/>
              <a:t> and </a:t>
            </a:r>
            <a:r>
              <a:rPr lang="en-US" sz="2400" u="sng" dirty="0"/>
              <a:t>chemical composition</a:t>
            </a:r>
          </a:p>
          <a:p>
            <a:r>
              <a:rPr lang="en-US" sz="2400" dirty="0">
                <a:solidFill>
                  <a:srgbClr val="C74444"/>
                </a:solidFill>
              </a:rPr>
              <a:t>Spectral Class</a:t>
            </a:r>
            <a:r>
              <a:rPr lang="en-US" sz="2400" dirty="0"/>
              <a:t>: Primarily based on temperature. </a:t>
            </a:r>
          </a:p>
        </p:txBody>
      </p:sp>
      <p:sp>
        <p:nvSpPr>
          <p:cNvPr id="4" name="Slide Number Placeholder 3"/>
          <p:cNvSpPr>
            <a:spLocks noGrp="1"/>
          </p:cNvSpPr>
          <p:nvPr>
            <p:ph type="sldNum" sz="quarter" idx="12"/>
          </p:nvPr>
        </p:nvSpPr>
        <p:spPr>
          <a:xfrm>
            <a:off x="7848599" y="6264275"/>
            <a:ext cx="1066802" cy="365125"/>
          </a:xfrm>
        </p:spPr>
        <p:txBody>
          <a:bodyPr/>
          <a:lstStyle/>
          <a:p>
            <a:fld id="{6E2D2B3B-882E-40F3-A32F-6DD516915044}" type="slidenum">
              <a:rPr lang="en-US" smtClean="0"/>
              <a:pPr/>
              <a:t>20</a:t>
            </a:fld>
            <a:endParaRPr lang="en-US" dirty="0"/>
          </a:p>
        </p:txBody>
      </p:sp>
      <p:sp>
        <p:nvSpPr>
          <p:cNvPr id="5" name="Footer Placeholder 4"/>
          <p:cNvSpPr>
            <a:spLocks noGrp="1"/>
          </p:cNvSpPr>
          <p:nvPr>
            <p:ph type="ftr" sz="quarter" idx="3"/>
          </p:nvPr>
        </p:nvSpPr>
        <p:spPr>
          <a:xfrm>
            <a:off x="381000" y="-92077"/>
            <a:ext cx="0" cy="0"/>
          </a:xfrm>
        </p:spPr>
        <p:txBody>
          <a:bodyPr/>
          <a:lstStyle/>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38938139"/>
              </p:ext>
            </p:extLst>
          </p:nvPr>
        </p:nvGraphicFramePr>
        <p:xfrm>
          <a:off x="914400" y="2270123"/>
          <a:ext cx="6096000" cy="435864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1186428">
                  <a:extLst>
                    <a:ext uri="{9D8B030D-6E8A-4147-A177-3AD203B41FA5}">
                      <a16:colId xmlns:a16="http://schemas.microsoft.com/office/drawing/2014/main" val="20001"/>
                    </a:ext>
                  </a:extLst>
                </a:gridCol>
                <a:gridCol w="2877572">
                  <a:extLst>
                    <a:ext uri="{9D8B030D-6E8A-4147-A177-3AD203B41FA5}">
                      <a16:colId xmlns:a16="http://schemas.microsoft.com/office/drawing/2014/main" val="20002"/>
                    </a:ext>
                  </a:extLst>
                </a:gridCol>
              </a:tblGrid>
              <a:tr h="370840">
                <a:tc>
                  <a:txBody>
                    <a:bodyPr/>
                    <a:lstStyle/>
                    <a:p>
                      <a:endParaRPr lang="en-US" sz="2000" dirty="0">
                        <a:latin typeface="Lexia Readable Regular"/>
                        <a:cs typeface="Lexia Readable Regular"/>
                      </a:endParaRPr>
                    </a:p>
                  </a:txBody>
                  <a:tcPr/>
                </a:tc>
                <a:tc>
                  <a:txBody>
                    <a:bodyPr/>
                    <a:lstStyle/>
                    <a:p>
                      <a:pPr algn="ctr"/>
                      <a:r>
                        <a:rPr lang="en-US" sz="2000" u="sng" dirty="0">
                          <a:latin typeface="Lexia Readable Regular"/>
                          <a:cs typeface="Lexia Readable Regular"/>
                        </a:rPr>
                        <a:t>Type</a:t>
                      </a:r>
                    </a:p>
                  </a:txBody>
                  <a:tcPr/>
                </a:tc>
                <a:tc>
                  <a:txBody>
                    <a:bodyPr/>
                    <a:lstStyle/>
                    <a:p>
                      <a:r>
                        <a:rPr lang="en-US" sz="2000" u="sng" dirty="0">
                          <a:latin typeface="Lexia Readable Regular"/>
                          <a:cs typeface="Lexia Readable Regular"/>
                        </a:rPr>
                        <a:t>Surface Temp (K)</a:t>
                      </a:r>
                    </a:p>
                  </a:txBody>
                  <a:tcPr/>
                </a:tc>
                <a:extLst>
                  <a:ext uri="{0D108BD9-81ED-4DB2-BD59-A6C34878D82A}">
                    <a16:rowId xmlns:a16="http://schemas.microsoft.com/office/drawing/2014/main" val="10000"/>
                  </a:ext>
                </a:extLst>
              </a:tr>
              <a:tr h="370840">
                <a:tc>
                  <a:txBody>
                    <a:bodyPr/>
                    <a:lstStyle/>
                    <a:p>
                      <a:r>
                        <a:rPr lang="en-US" sz="2000" dirty="0">
                          <a:solidFill>
                            <a:srgbClr val="3366FF"/>
                          </a:solidFill>
                          <a:latin typeface="Lexia Readable Regular"/>
                          <a:cs typeface="Lexia Readable Regular"/>
                        </a:rPr>
                        <a:t>“blue”</a:t>
                      </a:r>
                    </a:p>
                  </a:txBody>
                  <a:tcPr/>
                </a:tc>
                <a:tc>
                  <a:txBody>
                    <a:bodyPr/>
                    <a:lstStyle/>
                    <a:p>
                      <a:pPr algn="ctr"/>
                      <a:r>
                        <a:rPr lang="en-US" sz="2000" dirty="0">
                          <a:solidFill>
                            <a:srgbClr val="3366FF"/>
                          </a:solidFill>
                          <a:latin typeface="Lexia Readable Regular"/>
                          <a:cs typeface="Lexia Readable Regular"/>
                        </a:rPr>
                        <a:t>O</a:t>
                      </a:r>
                    </a:p>
                  </a:txBody>
                  <a:tcPr/>
                </a:tc>
                <a:tc>
                  <a:txBody>
                    <a:bodyPr/>
                    <a:lstStyle/>
                    <a:p>
                      <a:r>
                        <a:rPr lang="en-US" sz="2000" dirty="0">
                          <a:solidFill>
                            <a:srgbClr val="3366FF"/>
                          </a:solidFill>
                          <a:latin typeface="Lexia Readable Regular"/>
                          <a:cs typeface="Lexia Readable Regular"/>
                        </a:rPr>
                        <a:t>&gt; 30,000 </a:t>
                      </a:r>
                    </a:p>
                  </a:txBody>
                  <a:tcPr/>
                </a:tc>
                <a:extLst>
                  <a:ext uri="{0D108BD9-81ED-4DB2-BD59-A6C34878D82A}">
                    <a16:rowId xmlns:a16="http://schemas.microsoft.com/office/drawing/2014/main" val="10001"/>
                  </a:ext>
                </a:extLst>
              </a:tr>
              <a:tr h="370840">
                <a:tc>
                  <a:txBody>
                    <a:bodyPr/>
                    <a:lstStyle/>
                    <a:p>
                      <a:endParaRPr lang="en-US" sz="2000" dirty="0">
                        <a:solidFill>
                          <a:srgbClr val="3366FF"/>
                        </a:solidFill>
                        <a:latin typeface="Lexia Readable Regular"/>
                        <a:cs typeface="Lexia Readable Regular"/>
                      </a:endParaRPr>
                    </a:p>
                  </a:txBody>
                  <a:tcPr/>
                </a:tc>
                <a:tc>
                  <a:txBody>
                    <a:bodyPr/>
                    <a:lstStyle/>
                    <a:p>
                      <a:pPr algn="ctr"/>
                      <a:r>
                        <a:rPr lang="en-US" sz="2000" dirty="0">
                          <a:solidFill>
                            <a:srgbClr val="3366FF"/>
                          </a:solidFill>
                          <a:latin typeface="Lexia Readable Regular"/>
                          <a:cs typeface="Lexia Readable Regular"/>
                        </a:rPr>
                        <a:t>B</a:t>
                      </a:r>
                    </a:p>
                  </a:txBody>
                  <a:tcPr/>
                </a:tc>
                <a:tc>
                  <a:txBody>
                    <a:bodyPr/>
                    <a:lstStyle/>
                    <a:p>
                      <a:r>
                        <a:rPr lang="en-US" sz="2000" dirty="0">
                          <a:solidFill>
                            <a:srgbClr val="3366FF"/>
                          </a:solidFill>
                          <a:latin typeface="Lexia Readable Regular"/>
                          <a:cs typeface="Lexia Readable Regular"/>
                        </a:rPr>
                        <a:t>10,000 –</a:t>
                      </a:r>
                      <a:r>
                        <a:rPr lang="en-US" sz="2000" baseline="0" dirty="0">
                          <a:solidFill>
                            <a:srgbClr val="3366FF"/>
                          </a:solidFill>
                          <a:latin typeface="Lexia Readable Regular"/>
                          <a:cs typeface="Lexia Readable Regular"/>
                        </a:rPr>
                        <a:t> 30,000</a:t>
                      </a:r>
                      <a:endParaRPr lang="en-US" sz="2000" dirty="0">
                        <a:solidFill>
                          <a:srgbClr val="3366FF"/>
                        </a:solidFill>
                        <a:latin typeface="Lexia Readable Regular"/>
                        <a:cs typeface="Lexia Readable Regular"/>
                      </a:endParaRPr>
                    </a:p>
                  </a:txBody>
                  <a:tcPr/>
                </a:tc>
                <a:extLst>
                  <a:ext uri="{0D108BD9-81ED-4DB2-BD59-A6C34878D82A}">
                    <a16:rowId xmlns:a16="http://schemas.microsoft.com/office/drawing/2014/main" val="10002"/>
                  </a:ext>
                </a:extLst>
              </a:tr>
              <a:tr h="370840">
                <a:tc>
                  <a:txBody>
                    <a:bodyPr/>
                    <a:lstStyle/>
                    <a:p>
                      <a:endParaRPr lang="en-US" sz="2000" dirty="0">
                        <a:latin typeface="Lexia Readable Regular"/>
                        <a:cs typeface="Lexia Readable Regular"/>
                      </a:endParaRPr>
                    </a:p>
                  </a:txBody>
                  <a:tcPr/>
                </a:tc>
                <a:tc>
                  <a:txBody>
                    <a:bodyPr/>
                    <a:lstStyle/>
                    <a:p>
                      <a:pPr algn="ctr"/>
                      <a:r>
                        <a:rPr lang="en-US" sz="2000" dirty="0">
                          <a:latin typeface="Lexia Readable Regular"/>
                          <a:cs typeface="Lexia Readable Regular"/>
                        </a:rPr>
                        <a:t>A</a:t>
                      </a:r>
                    </a:p>
                  </a:txBody>
                  <a:tcPr/>
                </a:tc>
                <a:tc>
                  <a:txBody>
                    <a:bodyPr/>
                    <a:lstStyle/>
                    <a:p>
                      <a:r>
                        <a:rPr lang="en-US" sz="2000" dirty="0">
                          <a:latin typeface="Lexia Readable Regular"/>
                          <a:cs typeface="Lexia Readable Regular"/>
                        </a:rPr>
                        <a:t>7,500 – 10,000</a:t>
                      </a:r>
                    </a:p>
                  </a:txBody>
                  <a:tcPr/>
                </a:tc>
                <a:extLst>
                  <a:ext uri="{0D108BD9-81ED-4DB2-BD59-A6C34878D82A}">
                    <a16:rowId xmlns:a16="http://schemas.microsoft.com/office/drawing/2014/main" val="10003"/>
                  </a:ext>
                </a:extLst>
              </a:tr>
              <a:tr h="370840">
                <a:tc>
                  <a:txBody>
                    <a:bodyPr/>
                    <a:lstStyle/>
                    <a:p>
                      <a:r>
                        <a:rPr lang="en-US" sz="2000" dirty="0">
                          <a:latin typeface="Lexia Readable Regular"/>
                          <a:cs typeface="Lexia Readable Regular"/>
                        </a:rPr>
                        <a:t>“white”</a:t>
                      </a:r>
                    </a:p>
                  </a:txBody>
                  <a:tcPr/>
                </a:tc>
                <a:tc>
                  <a:txBody>
                    <a:bodyPr/>
                    <a:lstStyle/>
                    <a:p>
                      <a:pPr algn="ctr"/>
                      <a:r>
                        <a:rPr lang="en-US" sz="2000" dirty="0">
                          <a:latin typeface="Lexia Readable Regular"/>
                          <a:cs typeface="Lexia Readable Regular"/>
                        </a:rPr>
                        <a:t>F</a:t>
                      </a:r>
                    </a:p>
                  </a:txBody>
                  <a:tcPr/>
                </a:tc>
                <a:tc>
                  <a:txBody>
                    <a:bodyPr/>
                    <a:lstStyle/>
                    <a:p>
                      <a:r>
                        <a:rPr lang="en-US" sz="2000" dirty="0">
                          <a:latin typeface="Lexia Readable Regular"/>
                          <a:cs typeface="Lexia Readable Regular"/>
                        </a:rPr>
                        <a:t>6,000 – 7,500</a:t>
                      </a:r>
                    </a:p>
                  </a:txBody>
                  <a:tcPr/>
                </a:tc>
                <a:extLst>
                  <a:ext uri="{0D108BD9-81ED-4DB2-BD59-A6C34878D82A}">
                    <a16:rowId xmlns:a16="http://schemas.microsoft.com/office/drawing/2014/main" val="10004"/>
                  </a:ext>
                </a:extLst>
              </a:tr>
              <a:tr h="370840">
                <a:tc>
                  <a:txBody>
                    <a:bodyPr/>
                    <a:lstStyle/>
                    <a:p>
                      <a:endParaRPr lang="en-US" sz="2000" dirty="0">
                        <a:latin typeface="Lexia Readable Regular"/>
                        <a:cs typeface="Lexia Readable Regular"/>
                      </a:endParaRPr>
                    </a:p>
                  </a:txBody>
                  <a:tcPr/>
                </a:tc>
                <a:tc>
                  <a:txBody>
                    <a:bodyPr/>
                    <a:lstStyle/>
                    <a:p>
                      <a:pPr algn="ctr"/>
                      <a:r>
                        <a:rPr lang="en-US" sz="2000" dirty="0">
                          <a:latin typeface="Lexia Readable Regular"/>
                          <a:cs typeface="Lexia Readable Regular"/>
                        </a:rPr>
                        <a:t>G</a:t>
                      </a:r>
                    </a:p>
                  </a:txBody>
                  <a:tcPr/>
                </a:tc>
                <a:tc>
                  <a:txBody>
                    <a:bodyPr/>
                    <a:lstStyle/>
                    <a:p>
                      <a:r>
                        <a:rPr lang="en-US" sz="2000" dirty="0">
                          <a:latin typeface="Lexia Readable Regular"/>
                          <a:cs typeface="Lexia Readable Regular"/>
                        </a:rPr>
                        <a:t>5,000 – 6,000</a:t>
                      </a:r>
                    </a:p>
                  </a:txBody>
                  <a:tcPr/>
                </a:tc>
                <a:extLst>
                  <a:ext uri="{0D108BD9-81ED-4DB2-BD59-A6C34878D82A}">
                    <a16:rowId xmlns:a16="http://schemas.microsoft.com/office/drawing/2014/main" val="10005"/>
                  </a:ext>
                </a:extLst>
              </a:tr>
              <a:tr h="370840">
                <a:tc>
                  <a:txBody>
                    <a:bodyPr/>
                    <a:lstStyle/>
                    <a:p>
                      <a:endParaRPr lang="en-US" sz="2000" dirty="0">
                        <a:solidFill>
                          <a:schemeClr val="accent5">
                            <a:lumMod val="60000"/>
                            <a:lumOff val="40000"/>
                          </a:schemeClr>
                        </a:solidFill>
                        <a:latin typeface="Lexia Readable Regular"/>
                        <a:cs typeface="Lexia Readable Regular"/>
                      </a:endParaRPr>
                    </a:p>
                  </a:txBody>
                  <a:tcPr/>
                </a:tc>
                <a:tc>
                  <a:txBody>
                    <a:bodyPr/>
                    <a:lstStyle/>
                    <a:p>
                      <a:pPr algn="ctr"/>
                      <a:r>
                        <a:rPr lang="en-US" sz="2000" dirty="0">
                          <a:solidFill>
                            <a:srgbClr val="C00000"/>
                          </a:solidFill>
                          <a:latin typeface="Lexia Readable Regular"/>
                          <a:cs typeface="Lexia Readable Regular"/>
                        </a:rPr>
                        <a:t>K</a:t>
                      </a:r>
                    </a:p>
                  </a:txBody>
                  <a:tcPr/>
                </a:tc>
                <a:tc>
                  <a:txBody>
                    <a:bodyPr/>
                    <a:lstStyle/>
                    <a:p>
                      <a:r>
                        <a:rPr lang="en-US" sz="2000" dirty="0">
                          <a:solidFill>
                            <a:srgbClr val="C00000"/>
                          </a:solidFill>
                          <a:latin typeface="Lexia Readable Regular"/>
                          <a:cs typeface="Lexia Readable Regular"/>
                        </a:rPr>
                        <a:t>3,500 – 5,000</a:t>
                      </a:r>
                    </a:p>
                  </a:txBody>
                  <a:tcPr/>
                </a:tc>
                <a:extLst>
                  <a:ext uri="{0D108BD9-81ED-4DB2-BD59-A6C34878D82A}">
                    <a16:rowId xmlns:a16="http://schemas.microsoft.com/office/drawing/2014/main" val="10006"/>
                  </a:ext>
                </a:extLst>
              </a:tr>
              <a:tr h="370840">
                <a:tc>
                  <a:txBody>
                    <a:bodyPr/>
                    <a:lstStyle/>
                    <a:p>
                      <a:r>
                        <a:rPr lang="en-US" sz="2000" dirty="0">
                          <a:solidFill>
                            <a:schemeClr val="accent5">
                              <a:lumMod val="60000"/>
                              <a:lumOff val="40000"/>
                            </a:schemeClr>
                          </a:solidFill>
                          <a:latin typeface="Lexia Readable Regular"/>
                          <a:cs typeface="Lexia Readable Regular"/>
                        </a:rPr>
                        <a:t>“</a:t>
                      </a:r>
                      <a:r>
                        <a:rPr lang="en-US" sz="2000" dirty="0">
                          <a:solidFill>
                            <a:srgbClr val="C00000"/>
                          </a:solidFill>
                          <a:latin typeface="Lexia Readable Regular"/>
                          <a:cs typeface="Lexia Readable Regular"/>
                        </a:rPr>
                        <a:t>red</a:t>
                      </a:r>
                      <a:r>
                        <a:rPr lang="en-US" sz="2000" dirty="0">
                          <a:solidFill>
                            <a:schemeClr val="accent5">
                              <a:lumMod val="60000"/>
                              <a:lumOff val="40000"/>
                            </a:schemeClr>
                          </a:solidFill>
                          <a:latin typeface="Lexia Readable Regular"/>
                          <a:cs typeface="Lexia Readable Regular"/>
                        </a:rPr>
                        <a:t>”</a:t>
                      </a:r>
                    </a:p>
                  </a:txBody>
                  <a:tcPr/>
                </a:tc>
                <a:tc>
                  <a:txBody>
                    <a:bodyPr/>
                    <a:lstStyle/>
                    <a:p>
                      <a:pPr algn="ctr"/>
                      <a:r>
                        <a:rPr lang="en-US" sz="2000" dirty="0">
                          <a:solidFill>
                            <a:srgbClr val="C00000"/>
                          </a:solidFill>
                          <a:latin typeface="Lexia Readable Regular"/>
                          <a:cs typeface="Lexia Readable Regular"/>
                        </a:rPr>
                        <a:t>M</a:t>
                      </a:r>
                    </a:p>
                  </a:txBody>
                  <a:tcPr/>
                </a:tc>
                <a:tc>
                  <a:txBody>
                    <a:bodyPr/>
                    <a:lstStyle/>
                    <a:p>
                      <a:r>
                        <a:rPr lang="en-US" sz="2000" dirty="0">
                          <a:solidFill>
                            <a:srgbClr val="C00000"/>
                          </a:solidFill>
                          <a:latin typeface="Lexia Readable Regular"/>
                          <a:cs typeface="Lexia Readable Regular"/>
                        </a:rPr>
                        <a:t>2,200 – 3,500</a:t>
                      </a:r>
                    </a:p>
                  </a:txBody>
                  <a:tcPr/>
                </a:tc>
                <a:extLst>
                  <a:ext uri="{0D108BD9-81ED-4DB2-BD59-A6C34878D82A}">
                    <a16:rowId xmlns:a16="http://schemas.microsoft.com/office/drawing/2014/main" val="10007"/>
                  </a:ext>
                </a:extLst>
              </a:tr>
              <a:tr h="370840">
                <a:tc>
                  <a:txBody>
                    <a:bodyPr/>
                    <a:lstStyle/>
                    <a:p>
                      <a:endParaRPr lang="en-US" sz="2000">
                        <a:solidFill>
                          <a:schemeClr val="accent5">
                            <a:lumMod val="60000"/>
                            <a:lumOff val="40000"/>
                          </a:schemeClr>
                        </a:solidFill>
                        <a:latin typeface="Lexia Readable Regular"/>
                        <a:cs typeface="Lexia Readable Regular"/>
                      </a:endParaRPr>
                    </a:p>
                  </a:txBody>
                  <a:tcPr/>
                </a:tc>
                <a:tc>
                  <a:txBody>
                    <a:bodyPr/>
                    <a:lstStyle/>
                    <a:p>
                      <a:pPr algn="ctr"/>
                      <a:r>
                        <a:rPr lang="en-US" sz="2000" dirty="0">
                          <a:solidFill>
                            <a:srgbClr val="C00000"/>
                          </a:solidFill>
                          <a:latin typeface="Lexia Readable Regular"/>
                          <a:cs typeface="Lexia Readable Regular"/>
                        </a:rPr>
                        <a:t>L</a:t>
                      </a:r>
                    </a:p>
                  </a:txBody>
                  <a:tcPr/>
                </a:tc>
                <a:tc>
                  <a:txBody>
                    <a:bodyPr/>
                    <a:lstStyle/>
                    <a:p>
                      <a:r>
                        <a:rPr lang="en-US" sz="2000" dirty="0">
                          <a:solidFill>
                            <a:srgbClr val="C00000"/>
                          </a:solidFill>
                          <a:latin typeface="Lexia Readable Regular"/>
                          <a:cs typeface="Lexia Readable Regular"/>
                        </a:rPr>
                        <a:t>1,300 –</a:t>
                      </a:r>
                      <a:r>
                        <a:rPr lang="en-US" sz="2000" baseline="0" dirty="0">
                          <a:solidFill>
                            <a:srgbClr val="C00000"/>
                          </a:solidFill>
                          <a:latin typeface="Lexia Readable Regular"/>
                          <a:cs typeface="Lexia Readable Regular"/>
                        </a:rPr>
                        <a:t> 2,200</a:t>
                      </a:r>
                    </a:p>
                  </a:txBody>
                  <a:tcPr/>
                </a:tc>
                <a:extLst>
                  <a:ext uri="{0D108BD9-81ED-4DB2-BD59-A6C34878D82A}">
                    <a16:rowId xmlns:a16="http://schemas.microsoft.com/office/drawing/2014/main" val="10008"/>
                  </a:ext>
                </a:extLst>
              </a:tr>
              <a:tr h="370840">
                <a:tc>
                  <a:txBody>
                    <a:bodyPr/>
                    <a:lstStyle/>
                    <a:p>
                      <a:r>
                        <a:rPr lang="en-US" sz="2000" dirty="0">
                          <a:solidFill>
                            <a:schemeClr val="accent5">
                              <a:lumMod val="60000"/>
                              <a:lumOff val="40000"/>
                            </a:schemeClr>
                          </a:solidFill>
                          <a:latin typeface="Lexia Readable Regular"/>
                          <a:cs typeface="Lexia Readable Regular"/>
                        </a:rPr>
                        <a:t>“brown dwarfs”</a:t>
                      </a:r>
                    </a:p>
                  </a:txBody>
                  <a:tcPr>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accent5">
                              <a:lumMod val="60000"/>
                              <a:lumOff val="40000"/>
                            </a:schemeClr>
                          </a:solidFill>
                          <a:latin typeface="Lexia Readable Regular"/>
                          <a:cs typeface="Lexia Readable Regular"/>
                        </a:rPr>
                        <a:t>T</a:t>
                      </a:r>
                    </a:p>
                  </a:txBody>
                  <a:tcP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schemeClr val="accent5">
                              <a:lumMod val="60000"/>
                              <a:lumOff val="40000"/>
                            </a:schemeClr>
                          </a:solidFill>
                          <a:latin typeface="Lexia Readable Regular"/>
                          <a:cs typeface="Lexia Readable Regular"/>
                        </a:rPr>
                        <a:t>&lt; 1,300 (recent)</a:t>
                      </a:r>
                    </a:p>
                  </a:txBody>
                  <a:tcP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r>
                        <a:rPr lang="en-US" sz="2000" dirty="0">
                          <a:latin typeface="Lexia Readable Regular"/>
                          <a:cs typeface="Lexia Readable Regular"/>
                        </a:rPr>
                        <a:t>The Sun:</a:t>
                      </a:r>
                    </a:p>
                  </a:txBody>
                  <a:tcPr>
                    <a:lnT w="12700" cap="flat" cmpd="sng" algn="ctr">
                      <a:solidFill>
                        <a:scrgbClr r="0" g="0" b="0"/>
                      </a:solidFill>
                      <a:prstDash val="solid"/>
                      <a:round/>
                      <a:headEnd type="none" w="med" len="med"/>
                      <a:tailEnd type="none" w="med" len="med"/>
                    </a:lnT>
                  </a:tcPr>
                </a:tc>
                <a:tc>
                  <a:txBody>
                    <a:bodyPr/>
                    <a:lstStyle/>
                    <a:p>
                      <a:pPr algn="ctr"/>
                      <a:r>
                        <a:rPr lang="en-US" sz="2000" dirty="0">
                          <a:latin typeface="Lexia Readable Regular"/>
                          <a:cs typeface="Lexia Readable Regular"/>
                        </a:rPr>
                        <a:t>G2</a:t>
                      </a:r>
                    </a:p>
                  </a:txBody>
                  <a:tcPr>
                    <a:lnT w="12700" cap="flat" cmpd="sng" algn="ctr">
                      <a:solidFill>
                        <a:scrgbClr r="0" g="0" b="0"/>
                      </a:solidFill>
                      <a:prstDash val="solid"/>
                      <a:round/>
                      <a:headEnd type="none" w="med" len="med"/>
                      <a:tailEnd type="none" w="med" len="med"/>
                    </a:lnT>
                  </a:tcPr>
                </a:tc>
                <a:tc>
                  <a:txBody>
                    <a:bodyPr/>
                    <a:lstStyle/>
                    <a:p>
                      <a:r>
                        <a:rPr lang="en-US" sz="2000" dirty="0">
                          <a:latin typeface="Lexia Readable Regular"/>
                          <a:cs typeface="Lexia Readable Regular"/>
                        </a:rPr>
                        <a:t>T = 5,800 K</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10"/>
                  </a:ext>
                </a:extLst>
              </a:tr>
            </a:tbl>
          </a:graphicData>
        </a:graphic>
      </p:graphicFrame>
      <p:sp>
        <p:nvSpPr>
          <p:cNvPr id="9" name="TextBox 8"/>
          <p:cNvSpPr txBox="1"/>
          <p:nvPr/>
        </p:nvSpPr>
        <p:spPr>
          <a:xfrm>
            <a:off x="7391400" y="2879723"/>
            <a:ext cx="914400" cy="914400"/>
          </a:xfrm>
          <a:prstGeom prst="rect">
            <a:avLst/>
          </a:prstGeom>
        </p:spPr>
        <p:txBody>
          <a:bodyPr vert="horz" wrap="none" lIns="91440" tIns="45720" rIns="91440" bIns="45720" rtlCol="0" anchor="b">
            <a:noAutofit/>
          </a:bodyPr>
          <a:lstStyle/>
          <a:p>
            <a:pPr algn="ctr"/>
            <a:r>
              <a:rPr lang="en-US" sz="2000" dirty="0">
                <a:latin typeface="Lexia Readable Regular"/>
                <a:cs typeface="Lexia Readable Regular"/>
              </a:rPr>
              <a:t>Subtypes :</a:t>
            </a:r>
          </a:p>
          <a:p>
            <a:pPr algn="ctr"/>
            <a:r>
              <a:rPr lang="en-US" sz="2000" dirty="0">
                <a:latin typeface="Lexia Readable Regular"/>
                <a:cs typeface="Lexia Readable Regular"/>
              </a:rPr>
              <a:t>G0 (hottest) to</a:t>
            </a:r>
            <a:br>
              <a:rPr lang="en-US" sz="2000" dirty="0">
                <a:latin typeface="Lexia Readable Regular"/>
                <a:cs typeface="Lexia Readable Regular"/>
              </a:rPr>
            </a:br>
            <a:r>
              <a:rPr lang="en-US" sz="2000" dirty="0">
                <a:latin typeface="Lexia Readable Regular"/>
                <a:cs typeface="Lexia Readable Regular"/>
              </a:rPr>
              <a:t>G9 (coldest)</a:t>
            </a:r>
          </a:p>
        </p:txBody>
      </p:sp>
    </p:spTree>
    <p:extLst>
      <p:ext uri="{BB962C8B-B14F-4D97-AF65-F5344CB8AC3E}">
        <p14:creationId xmlns:p14="http://schemas.microsoft.com/office/powerpoint/2010/main" val="3931100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86599" y="6356352"/>
            <a:ext cx="1066802" cy="365125"/>
          </a:xfrm>
        </p:spPr>
        <p:txBody>
          <a:bodyPr/>
          <a:lstStyle/>
          <a:p>
            <a:fld id="{6E2D2B3B-882E-40F3-A32F-6DD516915044}" type="slidenum">
              <a:rPr lang="en-US" smtClean="0"/>
              <a:pPr/>
              <a:t>21</a:t>
            </a:fld>
            <a:endParaRPr lang="en-US" dirty="0"/>
          </a:p>
        </p:txBody>
      </p:sp>
      <p:sp>
        <p:nvSpPr>
          <p:cNvPr id="5" name="Title 4"/>
          <p:cNvSpPr>
            <a:spLocks noGrp="1"/>
          </p:cNvSpPr>
          <p:nvPr>
            <p:ph type="title" idx="4294967295"/>
          </p:nvPr>
        </p:nvSpPr>
        <p:spPr>
          <a:xfrm>
            <a:off x="1143000" y="304800"/>
            <a:ext cx="7620000" cy="1219200"/>
          </a:xfrm>
        </p:spPr>
        <p:txBody>
          <a:bodyPr/>
          <a:lstStyle/>
          <a:p>
            <a:r>
              <a:rPr lang="en-US" sz="3600" dirty="0" err="1"/>
              <a:t>Williamina</a:t>
            </a:r>
            <a:r>
              <a:rPr lang="en-US" sz="3600" dirty="0"/>
              <a:t> Fleming (1857 – 1911)</a:t>
            </a:r>
            <a:br>
              <a:rPr lang="en-US" sz="3600" dirty="0"/>
            </a:br>
            <a:r>
              <a:rPr lang="en-US" sz="3600" dirty="0"/>
              <a:t>Annie Cannon (1863 – 1941)</a:t>
            </a:r>
          </a:p>
        </p:txBody>
      </p:sp>
      <p:pic>
        <p:nvPicPr>
          <p:cNvPr id="4" name="Picture 3" descr="annie-canno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5200" y="1981616"/>
            <a:ext cx="3468154" cy="2361784"/>
          </a:xfrm>
          <a:prstGeom prst="rect">
            <a:avLst/>
          </a:prstGeom>
        </p:spPr>
      </p:pic>
      <p:pic>
        <p:nvPicPr>
          <p:cNvPr id="6" name="Picture 5" descr="Williamina Fleming.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2209800"/>
            <a:ext cx="1645761" cy="2133600"/>
          </a:xfrm>
          <a:prstGeom prst="rect">
            <a:avLst/>
          </a:prstGeom>
        </p:spPr>
      </p:pic>
      <p:pic>
        <p:nvPicPr>
          <p:cNvPr id="7" name="Picture 6" descr="Pasachoff_Fig. 11.4.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034" y="4572000"/>
            <a:ext cx="7386367" cy="2039274"/>
          </a:xfrm>
          <a:prstGeom prst="rect">
            <a:avLst/>
          </a:prstGeom>
        </p:spPr>
      </p:pic>
      <p:sp>
        <p:nvSpPr>
          <p:cNvPr id="8" name="TextBox 7">
            <a:extLst>
              <a:ext uri="{FF2B5EF4-FFF2-40B4-BE49-F238E27FC236}">
                <a16:creationId xmlns:a16="http://schemas.microsoft.com/office/drawing/2014/main" id="{A2F04CD0-ED1C-E643-8F5B-2C57B97DF431}"/>
              </a:ext>
            </a:extLst>
          </p:cNvPr>
          <p:cNvSpPr txBox="1"/>
          <p:nvPr/>
        </p:nvSpPr>
        <p:spPr>
          <a:xfrm>
            <a:off x="1295400" y="1937463"/>
            <a:ext cx="437940" cy="369332"/>
          </a:xfrm>
          <a:prstGeom prst="rect">
            <a:avLst/>
          </a:prstGeom>
          <a:noFill/>
        </p:spPr>
        <p:txBody>
          <a:bodyPr wrap="none" rtlCol="0">
            <a:spAutoFit/>
          </a:bodyPr>
          <a:lstStyle/>
          <a:p>
            <a:r>
              <a:rPr lang="en-US" dirty="0"/>
              <a:t>ac</a:t>
            </a:r>
          </a:p>
        </p:txBody>
      </p:sp>
      <p:sp>
        <p:nvSpPr>
          <p:cNvPr id="9" name="TextBox 8">
            <a:extLst>
              <a:ext uri="{FF2B5EF4-FFF2-40B4-BE49-F238E27FC236}">
                <a16:creationId xmlns:a16="http://schemas.microsoft.com/office/drawing/2014/main" id="{7727D81F-F188-B040-8064-CBBA30183C9A}"/>
              </a:ext>
            </a:extLst>
          </p:cNvPr>
          <p:cNvSpPr txBox="1"/>
          <p:nvPr/>
        </p:nvSpPr>
        <p:spPr>
          <a:xfrm>
            <a:off x="6561062" y="1732001"/>
            <a:ext cx="412292" cy="369332"/>
          </a:xfrm>
          <a:prstGeom prst="rect">
            <a:avLst/>
          </a:prstGeom>
          <a:noFill/>
        </p:spPr>
        <p:txBody>
          <a:bodyPr wrap="none" rtlCol="0">
            <a:spAutoFit/>
          </a:bodyPr>
          <a:lstStyle/>
          <a:p>
            <a:r>
              <a:rPr lang="en-US" dirty="0" err="1"/>
              <a:t>wf</a:t>
            </a:r>
            <a:endParaRPr lang="en-US" dirty="0"/>
          </a:p>
        </p:txBody>
      </p:sp>
    </p:spTree>
    <p:extLst>
      <p:ext uri="{BB962C8B-B14F-4D97-AF65-F5344CB8AC3E}">
        <p14:creationId xmlns:p14="http://schemas.microsoft.com/office/powerpoint/2010/main" val="999671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389" y="85724"/>
            <a:ext cx="7339012" cy="584199"/>
          </a:xfrm>
        </p:spPr>
        <p:txBody>
          <a:bodyPr>
            <a:normAutofit fontScale="90000"/>
          </a:bodyPr>
          <a:lstStyle/>
          <a:p>
            <a:r>
              <a:rPr lang="en-US" dirty="0"/>
              <a:t>Analysis of stellar spectrum</a:t>
            </a:r>
          </a:p>
        </p:txBody>
      </p:sp>
      <p:sp>
        <p:nvSpPr>
          <p:cNvPr id="3" name="Content Placeholder 2"/>
          <p:cNvSpPr>
            <a:spLocks noGrp="1"/>
          </p:cNvSpPr>
          <p:nvPr>
            <p:ph idx="1"/>
          </p:nvPr>
        </p:nvSpPr>
        <p:spPr>
          <a:xfrm>
            <a:off x="838200" y="974723"/>
            <a:ext cx="7620000" cy="2514600"/>
          </a:xfrm>
        </p:spPr>
        <p:txBody>
          <a:bodyPr>
            <a:normAutofit/>
          </a:bodyPr>
          <a:lstStyle/>
          <a:p>
            <a:r>
              <a:rPr lang="en-US" sz="2400" dirty="0"/>
              <a:t>Color, absorption lines, detailed shape gives you </a:t>
            </a:r>
            <a:r>
              <a:rPr lang="en-US" sz="2400" u="sng" dirty="0"/>
              <a:t>temperature</a:t>
            </a:r>
            <a:r>
              <a:rPr lang="en-US" sz="2400" dirty="0"/>
              <a:t> and </a:t>
            </a:r>
            <a:r>
              <a:rPr lang="en-US" sz="2400" u="sng" dirty="0"/>
              <a:t>chemical composition</a:t>
            </a:r>
          </a:p>
          <a:p>
            <a:r>
              <a:rPr lang="en-US" sz="2400" dirty="0">
                <a:solidFill>
                  <a:srgbClr val="C74444"/>
                </a:solidFill>
              </a:rPr>
              <a:t>Spectral Class</a:t>
            </a:r>
            <a:r>
              <a:rPr lang="en-US" sz="2400" dirty="0"/>
              <a:t>: Primarily based on temperature. </a:t>
            </a:r>
          </a:p>
        </p:txBody>
      </p:sp>
      <p:sp>
        <p:nvSpPr>
          <p:cNvPr id="4" name="Slide Number Placeholder 3"/>
          <p:cNvSpPr>
            <a:spLocks noGrp="1"/>
          </p:cNvSpPr>
          <p:nvPr>
            <p:ph type="sldNum" sz="quarter" idx="12"/>
          </p:nvPr>
        </p:nvSpPr>
        <p:spPr>
          <a:xfrm>
            <a:off x="7848599" y="6264275"/>
            <a:ext cx="1066802" cy="365125"/>
          </a:xfrm>
        </p:spPr>
        <p:txBody>
          <a:bodyPr/>
          <a:lstStyle/>
          <a:p>
            <a:fld id="{6E2D2B3B-882E-40F3-A32F-6DD516915044}" type="slidenum">
              <a:rPr lang="en-US" smtClean="0"/>
              <a:pPr/>
              <a:t>22</a:t>
            </a:fld>
            <a:endParaRPr lang="en-US" dirty="0"/>
          </a:p>
        </p:txBody>
      </p:sp>
      <p:sp>
        <p:nvSpPr>
          <p:cNvPr id="5" name="Footer Placeholder 4"/>
          <p:cNvSpPr>
            <a:spLocks noGrp="1"/>
          </p:cNvSpPr>
          <p:nvPr>
            <p:ph type="ftr" sz="quarter" idx="3"/>
          </p:nvPr>
        </p:nvSpPr>
        <p:spPr>
          <a:xfrm>
            <a:off x="381000" y="-92077"/>
            <a:ext cx="0" cy="0"/>
          </a:xfrm>
        </p:spPr>
        <p:txBody>
          <a:bodyPr/>
          <a:lstStyle/>
          <a:p>
            <a:endParaRPr lang="en-US" dirty="0"/>
          </a:p>
        </p:txBody>
      </p:sp>
      <p:graphicFrame>
        <p:nvGraphicFramePr>
          <p:cNvPr id="6" name="Table 5"/>
          <p:cNvGraphicFramePr>
            <a:graphicFrameLocks noGrp="1"/>
          </p:cNvGraphicFramePr>
          <p:nvPr>
            <p:extLst/>
          </p:nvPr>
        </p:nvGraphicFramePr>
        <p:xfrm>
          <a:off x="914400" y="2270123"/>
          <a:ext cx="6096000" cy="435864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val="20000"/>
                    </a:ext>
                  </a:extLst>
                </a:gridCol>
                <a:gridCol w="1186428">
                  <a:extLst>
                    <a:ext uri="{9D8B030D-6E8A-4147-A177-3AD203B41FA5}">
                      <a16:colId xmlns:a16="http://schemas.microsoft.com/office/drawing/2014/main" val="20001"/>
                    </a:ext>
                  </a:extLst>
                </a:gridCol>
                <a:gridCol w="2877572">
                  <a:extLst>
                    <a:ext uri="{9D8B030D-6E8A-4147-A177-3AD203B41FA5}">
                      <a16:colId xmlns:a16="http://schemas.microsoft.com/office/drawing/2014/main" val="20002"/>
                    </a:ext>
                  </a:extLst>
                </a:gridCol>
              </a:tblGrid>
              <a:tr h="370840">
                <a:tc>
                  <a:txBody>
                    <a:bodyPr/>
                    <a:lstStyle/>
                    <a:p>
                      <a:endParaRPr lang="en-US" sz="2000" dirty="0">
                        <a:latin typeface="Lexia Readable Regular"/>
                        <a:cs typeface="Lexia Readable Regular"/>
                      </a:endParaRPr>
                    </a:p>
                  </a:txBody>
                  <a:tcPr/>
                </a:tc>
                <a:tc>
                  <a:txBody>
                    <a:bodyPr/>
                    <a:lstStyle/>
                    <a:p>
                      <a:pPr algn="ctr"/>
                      <a:r>
                        <a:rPr lang="en-US" sz="2000" u="sng" dirty="0">
                          <a:latin typeface="Lexia Readable Regular"/>
                          <a:cs typeface="Lexia Readable Regular"/>
                        </a:rPr>
                        <a:t>Type</a:t>
                      </a:r>
                    </a:p>
                  </a:txBody>
                  <a:tcPr/>
                </a:tc>
                <a:tc>
                  <a:txBody>
                    <a:bodyPr/>
                    <a:lstStyle/>
                    <a:p>
                      <a:r>
                        <a:rPr lang="en-US" sz="2000" u="sng" dirty="0">
                          <a:latin typeface="Lexia Readable Regular"/>
                          <a:cs typeface="Lexia Readable Regular"/>
                        </a:rPr>
                        <a:t>Surface Temp (K)</a:t>
                      </a:r>
                    </a:p>
                  </a:txBody>
                  <a:tcPr/>
                </a:tc>
                <a:extLst>
                  <a:ext uri="{0D108BD9-81ED-4DB2-BD59-A6C34878D82A}">
                    <a16:rowId xmlns:a16="http://schemas.microsoft.com/office/drawing/2014/main" val="10000"/>
                  </a:ext>
                </a:extLst>
              </a:tr>
              <a:tr h="370840">
                <a:tc>
                  <a:txBody>
                    <a:bodyPr/>
                    <a:lstStyle/>
                    <a:p>
                      <a:r>
                        <a:rPr lang="en-US" sz="2000" dirty="0">
                          <a:solidFill>
                            <a:srgbClr val="3366FF"/>
                          </a:solidFill>
                          <a:latin typeface="Lexia Readable Regular"/>
                          <a:cs typeface="Lexia Readable Regular"/>
                        </a:rPr>
                        <a:t>“blue”</a:t>
                      </a:r>
                    </a:p>
                  </a:txBody>
                  <a:tcPr/>
                </a:tc>
                <a:tc>
                  <a:txBody>
                    <a:bodyPr/>
                    <a:lstStyle/>
                    <a:p>
                      <a:pPr algn="ctr"/>
                      <a:r>
                        <a:rPr lang="en-US" sz="2000" dirty="0">
                          <a:solidFill>
                            <a:srgbClr val="3366FF"/>
                          </a:solidFill>
                          <a:latin typeface="Lexia Readable Regular"/>
                          <a:cs typeface="Lexia Readable Regular"/>
                        </a:rPr>
                        <a:t>O</a:t>
                      </a:r>
                    </a:p>
                  </a:txBody>
                  <a:tcPr/>
                </a:tc>
                <a:tc>
                  <a:txBody>
                    <a:bodyPr/>
                    <a:lstStyle/>
                    <a:p>
                      <a:r>
                        <a:rPr lang="en-US" sz="2000" dirty="0">
                          <a:solidFill>
                            <a:srgbClr val="3366FF"/>
                          </a:solidFill>
                          <a:latin typeface="Lexia Readable Regular"/>
                          <a:cs typeface="Lexia Readable Regular"/>
                        </a:rPr>
                        <a:t>&gt; 30,000 </a:t>
                      </a:r>
                    </a:p>
                  </a:txBody>
                  <a:tcPr/>
                </a:tc>
                <a:extLst>
                  <a:ext uri="{0D108BD9-81ED-4DB2-BD59-A6C34878D82A}">
                    <a16:rowId xmlns:a16="http://schemas.microsoft.com/office/drawing/2014/main" val="10001"/>
                  </a:ext>
                </a:extLst>
              </a:tr>
              <a:tr h="370840">
                <a:tc>
                  <a:txBody>
                    <a:bodyPr/>
                    <a:lstStyle/>
                    <a:p>
                      <a:endParaRPr lang="en-US" sz="2000" dirty="0">
                        <a:solidFill>
                          <a:srgbClr val="3366FF"/>
                        </a:solidFill>
                        <a:latin typeface="Lexia Readable Regular"/>
                        <a:cs typeface="Lexia Readable Regular"/>
                      </a:endParaRPr>
                    </a:p>
                  </a:txBody>
                  <a:tcPr/>
                </a:tc>
                <a:tc>
                  <a:txBody>
                    <a:bodyPr/>
                    <a:lstStyle/>
                    <a:p>
                      <a:pPr algn="ctr"/>
                      <a:r>
                        <a:rPr lang="en-US" sz="2000" dirty="0">
                          <a:solidFill>
                            <a:srgbClr val="3366FF"/>
                          </a:solidFill>
                          <a:latin typeface="Lexia Readable Regular"/>
                          <a:cs typeface="Lexia Readable Regular"/>
                        </a:rPr>
                        <a:t>B</a:t>
                      </a:r>
                    </a:p>
                  </a:txBody>
                  <a:tcPr/>
                </a:tc>
                <a:tc>
                  <a:txBody>
                    <a:bodyPr/>
                    <a:lstStyle/>
                    <a:p>
                      <a:r>
                        <a:rPr lang="en-US" sz="2000" dirty="0">
                          <a:solidFill>
                            <a:srgbClr val="3366FF"/>
                          </a:solidFill>
                          <a:latin typeface="Lexia Readable Regular"/>
                          <a:cs typeface="Lexia Readable Regular"/>
                        </a:rPr>
                        <a:t>10,000 –</a:t>
                      </a:r>
                      <a:r>
                        <a:rPr lang="en-US" sz="2000" baseline="0" dirty="0">
                          <a:solidFill>
                            <a:srgbClr val="3366FF"/>
                          </a:solidFill>
                          <a:latin typeface="Lexia Readable Regular"/>
                          <a:cs typeface="Lexia Readable Regular"/>
                        </a:rPr>
                        <a:t> 30,000</a:t>
                      </a:r>
                      <a:endParaRPr lang="en-US" sz="2000" dirty="0">
                        <a:solidFill>
                          <a:srgbClr val="3366FF"/>
                        </a:solidFill>
                        <a:latin typeface="Lexia Readable Regular"/>
                        <a:cs typeface="Lexia Readable Regular"/>
                      </a:endParaRPr>
                    </a:p>
                  </a:txBody>
                  <a:tcPr/>
                </a:tc>
                <a:extLst>
                  <a:ext uri="{0D108BD9-81ED-4DB2-BD59-A6C34878D82A}">
                    <a16:rowId xmlns:a16="http://schemas.microsoft.com/office/drawing/2014/main" val="10002"/>
                  </a:ext>
                </a:extLst>
              </a:tr>
              <a:tr h="370840">
                <a:tc>
                  <a:txBody>
                    <a:bodyPr/>
                    <a:lstStyle/>
                    <a:p>
                      <a:endParaRPr lang="en-US" sz="2000" dirty="0">
                        <a:latin typeface="Lexia Readable Regular"/>
                        <a:cs typeface="Lexia Readable Regular"/>
                      </a:endParaRPr>
                    </a:p>
                  </a:txBody>
                  <a:tcPr/>
                </a:tc>
                <a:tc>
                  <a:txBody>
                    <a:bodyPr/>
                    <a:lstStyle/>
                    <a:p>
                      <a:pPr algn="ctr"/>
                      <a:r>
                        <a:rPr lang="en-US" sz="2000" dirty="0">
                          <a:latin typeface="Lexia Readable Regular"/>
                          <a:cs typeface="Lexia Readable Regular"/>
                        </a:rPr>
                        <a:t>A</a:t>
                      </a:r>
                    </a:p>
                  </a:txBody>
                  <a:tcPr/>
                </a:tc>
                <a:tc>
                  <a:txBody>
                    <a:bodyPr/>
                    <a:lstStyle/>
                    <a:p>
                      <a:r>
                        <a:rPr lang="en-US" sz="2000" dirty="0">
                          <a:latin typeface="Lexia Readable Regular"/>
                          <a:cs typeface="Lexia Readable Regular"/>
                        </a:rPr>
                        <a:t>7,500 – 10,000</a:t>
                      </a:r>
                    </a:p>
                  </a:txBody>
                  <a:tcPr/>
                </a:tc>
                <a:extLst>
                  <a:ext uri="{0D108BD9-81ED-4DB2-BD59-A6C34878D82A}">
                    <a16:rowId xmlns:a16="http://schemas.microsoft.com/office/drawing/2014/main" val="10003"/>
                  </a:ext>
                </a:extLst>
              </a:tr>
              <a:tr h="370840">
                <a:tc>
                  <a:txBody>
                    <a:bodyPr/>
                    <a:lstStyle/>
                    <a:p>
                      <a:r>
                        <a:rPr lang="en-US" sz="2000" dirty="0">
                          <a:latin typeface="Lexia Readable Regular"/>
                          <a:cs typeface="Lexia Readable Regular"/>
                        </a:rPr>
                        <a:t>“white”</a:t>
                      </a:r>
                    </a:p>
                  </a:txBody>
                  <a:tcPr/>
                </a:tc>
                <a:tc>
                  <a:txBody>
                    <a:bodyPr/>
                    <a:lstStyle/>
                    <a:p>
                      <a:pPr algn="ctr"/>
                      <a:r>
                        <a:rPr lang="en-US" sz="2000" dirty="0">
                          <a:latin typeface="Lexia Readable Regular"/>
                          <a:cs typeface="Lexia Readable Regular"/>
                        </a:rPr>
                        <a:t>F</a:t>
                      </a:r>
                    </a:p>
                  </a:txBody>
                  <a:tcPr/>
                </a:tc>
                <a:tc>
                  <a:txBody>
                    <a:bodyPr/>
                    <a:lstStyle/>
                    <a:p>
                      <a:r>
                        <a:rPr lang="en-US" sz="2000" dirty="0">
                          <a:latin typeface="Lexia Readable Regular"/>
                          <a:cs typeface="Lexia Readable Regular"/>
                        </a:rPr>
                        <a:t>6,000 – 7,500</a:t>
                      </a:r>
                    </a:p>
                  </a:txBody>
                  <a:tcPr/>
                </a:tc>
                <a:extLst>
                  <a:ext uri="{0D108BD9-81ED-4DB2-BD59-A6C34878D82A}">
                    <a16:rowId xmlns:a16="http://schemas.microsoft.com/office/drawing/2014/main" val="10004"/>
                  </a:ext>
                </a:extLst>
              </a:tr>
              <a:tr h="370840">
                <a:tc>
                  <a:txBody>
                    <a:bodyPr/>
                    <a:lstStyle/>
                    <a:p>
                      <a:endParaRPr lang="en-US" sz="2000" dirty="0">
                        <a:latin typeface="Lexia Readable Regular"/>
                        <a:cs typeface="Lexia Readable Regular"/>
                      </a:endParaRPr>
                    </a:p>
                  </a:txBody>
                  <a:tcPr/>
                </a:tc>
                <a:tc>
                  <a:txBody>
                    <a:bodyPr/>
                    <a:lstStyle/>
                    <a:p>
                      <a:pPr algn="ctr"/>
                      <a:r>
                        <a:rPr lang="en-US" sz="2000" dirty="0">
                          <a:latin typeface="Lexia Readable Regular"/>
                          <a:cs typeface="Lexia Readable Regular"/>
                        </a:rPr>
                        <a:t>G</a:t>
                      </a:r>
                    </a:p>
                  </a:txBody>
                  <a:tcPr/>
                </a:tc>
                <a:tc>
                  <a:txBody>
                    <a:bodyPr/>
                    <a:lstStyle/>
                    <a:p>
                      <a:r>
                        <a:rPr lang="en-US" sz="2000" dirty="0">
                          <a:latin typeface="Lexia Readable Regular"/>
                          <a:cs typeface="Lexia Readable Regular"/>
                        </a:rPr>
                        <a:t>5,000 – 6,000</a:t>
                      </a:r>
                    </a:p>
                  </a:txBody>
                  <a:tcPr/>
                </a:tc>
                <a:extLst>
                  <a:ext uri="{0D108BD9-81ED-4DB2-BD59-A6C34878D82A}">
                    <a16:rowId xmlns:a16="http://schemas.microsoft.com/office/drawing/2014/main" val="10005"/>
                  </a:ext>
                </a:extLst>
              </a:tr>
              <a:tr h="370840">
                <a:tc>
                  <a:txBody>
                    <a:bodyPr/>
                    <a:lstStyle/>
                    <a:p>
                      <a:endParaRPr lang="en-US" sz="2000" dirty="0">
                        <a:solidFill>
                          <a:schemeClr val="accent5">
                            <a:lumMod val="60000"/>
                            <a:lumOff val="40000"/>
                          </a:schemeClr>
                        </a:solidFill>
                        <a:latin typeface="Lexia Readable Regular"/>
                        <a:cs typeface="Lexia Readable Regular"/>
                      </a:endParaRPr>
                    </a:p>
                  </a:txBody>
                  <a:tcPr/>
                </a:tc>
                <a:tc>
                  <a:txBody>
                    <a:bodyPr/>
                    <a:lstStyle/>
                    <a:p>
                      <a:pPr algn="ctr"/>
                      <a:r>
                        <a:rPr lang="en-US" sz="2000" dirty="0">
                          <a:solidFill>
                            <a:srgbClr val="C00000"/>
                          </a:solidFill>
                          <a:latin typeface="Lexia Readable Regular"/>
                          <a:cs typeface="Lexia Readable Regular"/>
                        </a:rPr>
                        <a:t>K</a:t>
                      </a:r>
                    </a:p>
                  </a:txBody>
                  <a:tcPr/>
                </a:tc>
                <a:tc>
                  <a:txBody>
                    <a:bodyPr/>
                    <a:lstStyle/>
                    <a:p>
                      <a:r>
                        <a:rPr lang="en-US" sz="2000" dirty="0">
                          <a:solidFill>
                            <a:srgbClr val="C00000"/>
                          </a:solidFill>
                          <a:latin typeface="Lexia Readable Regular"/>
                          <a:cs typeface="Lexia Readable Regular"/>
                        </a:rPr>
                        <a:t>3,500 – 5,000</a:t>
                      </a:r>
                    </a:p>
                  </a:txBody>
                  <a:tcPr/>
                </a:tc>
                <a:extLst>
                  <a:ext uri="{0D108BD9-81ED-4DB2-BD59-A6C34878D82A}">
                    <a16:rowId xmlns:a16="http://schemas.microsoft.com/office/drawing/2014/main" val="10006"/>
                  </a:ext>
                </a:extLst>
              </a:tr>
              <a:tr h="370840">
                <a:tc>
                  <a:txBody>
                    <a:bodyPr/>
                    <a:lstStyle/>
                    <a:p>
                      <a:r>
                        <a:rPr lang="en-US" sz="2000" dirty="0">
                          <a:solidFill>
                            <a:schemeClr val="accent5">
                              <a:lumMod val="60000"/>
                              <a:lumOff val="40000"/>
                            </a:schemeClr>
                          </a:solidFill>
                          <a:latin typeface="Lexia Readable Regular"/>
                          <a:cs typeface="Lexia Readable Regular"/>
                        </a:rPr>
                        <a:t>“</a:t>
                      </a:r>
                      <a:r>
                        <a:rPr lang="en-US" sz="2000" dirty="0">
                          <a:solidFill>
                            <a:srgbClr val="C00000"/>
                          </a:solidFill>
                          <a:latin typeface="Lexia Readable Regular"/>
                          <a:cs typeface="Lexia Readable Regular"/>
                        </a:rPr>
                        <a:t>red</a:t>
                      </a:r>
                      <a:r>
                        <a:rPr lang="en-US" sz="2000" dirty="0">
                          <a:solidFill>
                            <a:schemeClr val="accent5">
                              <a:lumMod val="60000"/>
                              <a:lumOff val="40000"/>
                            </a:schemeClr>
                          </a:solidFill>
                          <a:latin typeface="Lexia Readable Regular"/>
                          <a:cs typeface="Lexia Readable Regular"/>
                        </a:rPr>
                        <a:t>”</a:t>
                      </a:r>
                    </a:p>
                  </a:txBody>
                  <a:tcPr/>
                </a:tc>
                <a:tc>
                  <a:txBody>
                    <a:bodyPr/>
                    <a:lstStyle/>
                    <a:p>
                      <a:pPr algn="ctr"/>
                      <a:r>
                        <a:rPr lang="en-US" sz="2000" dirty="0">
                          <a:solidFill>
                            <a:srgbClr val="C00000"/>
                          </a:solidFill>
                          <a:latin typeface="Lexia Readable Regular"/>
                          <a:cs typeface="Lexia Readable Regular"/>
                        </a:rPr>
                        <a:t>M</a:t>
                      </a:r>
                    </a:p>
                  </a:txBody>
                  <a:tcPr/>
                </a:tc>
                <a:tc>
                  <a:txBody>
                    <a:bodyPr/>
                    <a:lstStyle/>
                    <a:p>
                      <a:r>
                        <a:rPr lang="en-US" sz="2000" dirty="0">
                          <a:solidFill>
                            <a:srgbClr val="C00000"/>
                          </a:solidFill>
                          <a:latin typeface="Lexia Readable Regular"/>
                          <a:cs typeface="Lexia Readable Regular"/>
                        </a:rPr>
                        <a:t>2,200 – 3,500</a:t>
                      </a:r>
                    </a:p>
                  </a:txBody>
                  <a:tcPr/>
                </a:tc>
                <a:extLst>
                  <a:ext uri="{0D108BD9-81ED-4DB2-BD59-A6C34878D82A}">
                    <a16:rowId xmlns:a16="http://schemas.microsoft.com/office/drawing/2014/main" val="10007"/>
                  </a:ext>
                </a:extLst>
              </a:tr>
              <a:tr h="370840">
                <a:tc>
                  <a:txBody>
                    <a:bodyPr/>
                    <a:lstStyle/>
                    <a:p>
                      <a:endParaRPr lang="en-US" sz="2000">
                        <a:solidFill>
                          <a:schemeClr val="accent5">
                            <a:lumMod val="60000"/>
                            <a:lumOff val="40000"/>
                          </a:schemeClr>
                        </a:solidFill>
                        <a:latin typeface="Lexia Readable Regular"/>
                        <a:cs typeface="Lexia Readable Regular"/>
                      </a:endParaRPr>
                    </a:p>
                  </a:txBody>
                  <a:tcPr/>
                </a:tc>
                <a:tc>
                  <a:txBody>
                    <a:bodyPr/>
                    <a:lstStyle/>
                    <a:p>
                      <a:pPr algn="ctr"/>
                      <a:r>
                        <a:rPr lang="en-US" sz="2000" dirty="0">
                          <a:solidFill>
                            <a:srgbClr val="C00000"/>
                          </a:solidFill>
                          <a:latin typeface="Lexia Readable Regular"/>
                          <a:cs typeface="Lexia Readable Regular"/>
                        </a:rPr>
                        <a:t>L</a:t>
                      </a:r>
                    </a:p>
                  </a:txBody>
                  <a:tcPr/>
                </a:tc>
                <a:tc>
                  <a:txBody>
                    <a:bodyPr/>
                    <a:lstStyle/>
                    <a:p>
                      <a:r>
                        <a:rPr lang="en-US" sz="2000" dirty="0">
                          <a:solidFill>
                            <a:srgbClr val="C00000"/>
                          </a:solidFill>
                          <a:latin typeface="Lexia Readable Regular"/>
                          <a:cs typeface="Lexia Readable Regular"/>
                        </a:rPr>
                        <a:t>1,300 –</a:t>
                      </a:r>
                      <a:r>
                        <a:rPr lang="en-US" sz="2000" baseline="0" dirty="0">
                          <a:solidFill>
                            <a:srgbClr val="C00000"/>
                          </a:solidFill>
                          <a:latin typeface="Lexia Readable Regular"/>
                          <a:cs typeface="Lexia Readable Regular"/>
                        </a:rPr>
                        <a:t> 2,200</a:t>
                      </a:r>
                    </a:p>
                  </a:txBody>
                  <a:tcPr/>
                </a:tc>
                <a:extLst>
                  <a:ext uri="{0D108BD9-81ED-4DB2-BD59-A6C34878D82A}">
                    <a16:rowId xmlns:a16="http://schemas.microsoft.com/office/drawing/2014/main" val="10008"/>
                  </a:ext>
                </a:extLst>
              </a:tr>
              <a:tr h="370840">
                <a:tc>
                  <a:txBody>
                    <a:bodyPr/>
                    <a:lstStyle/>
                    <a:p>
                      <a:r>
                        <a:rPr lang="en-US" sz="2000" dirty="0">
                          <a:solidFill>
                            <a:schemeClr val="accent5">
                              <a:lumMod val="60000"/>
                              <a:lumOff val="40000"/>
                            </a:schemeClr>
                          </a:solidFill>
                          <a:latin typeface="Lexia Readable Regular"/>
                          <a:cs typeface="Lexia Readable Regular"/>
                        </a:rPr>
                        <a:t>“brown dwarfs”</a:t>
                      </a:r>
                    </a:p>
                  </a:txBody>
                  <a:tcPr>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accent5">
                              <a:lumMod val="60000"/>
                              <a:lumOff val="40000"/>
                            </a:schemeClr>
                          </a:solidFill>
                          <a:latin typeface="Lexia Readable Regular"/>
                          <a:cs typeface="Lexia Readable Regular"/>
                        </a:rPr>
                        <a:t>T</a:t>
                      </a:r>
                    </a:p>
                  </a:txBody>
                  <a:tcPr>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schemeClr val="accent5">
                              <a:lumMod val="60000"/>
                              <a:lumOff val="40000"/>
                            </a:schemeClr>
                          </a:solidFill>
                          <a:latin typeface="Lexia Readable Regular"/>
                          <a:cs typeface="Lexia Readable Regular"/>
                        </a:rPr>
                        <a:t>&lt; 1,300 (recent)</a:t>
                      </a:r>
                    </a:p>
                  </a:txBody>
                  <a:tcP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9"/>
                  </a:ext>
                </a:extLst>
              </a:tr>
              <a:tr h="370840">
                <a:tc>
                  <a:txBody>
                    <a:bodyPr/>
                    <a:lstStyle/>
                    <a:p>
                      <a:r>
                        <a:rPr lang="en-US" sz="2000" dirty="0">
                          <a:latin typeface="Lexia Readable Regular"/>
                          <a:cs typeface="Lexia Readable Regular"/>
                        </a:rPr>
                        <a:t>The Sun:</a:t>
                      </a:r>
                    </a:p>
                  </a:txBody>
                  <a:tcPr>
                    <a:lnT w="12700" cap="flat" cmpd="sng" algn="ctr">
                      <a:solidFill>
                        <a:scrgbClr r="0" g="0" b="0"/>
                      </a:solidFill>
                      <a:prstDash val="solid"/>
                      <a:round/>
                      <a:headEnd type="none" w="med" len="med"/>
                      <a:tailEnd type="none" w="med" len="med"/>
                    </a:lnT>
                  </a:tcPr>
                </a:tc>
                <a:tc>
                  <a:txBody>
                    <a:bodyPr/>
                    <a:lstStyle/>
                    <a:p>
                      <a:pPr algn="ctr"/>
                      <a:r>
                        <a:rPr lang="en-US" sz="2000" dirty="0">
                          <a:latin typeface="Lexia Readable Regular"/>
                          <a:cs typeface="Lexia Readable Regular"/>
                        </a:rPr>
                        <a:t>G2</a:t>
                      </a:r>
                    </a:p>
                  </a:txBody>
                  <a:tcPr>
                    <a:lnT w="12700" cap="flat" cmpd="sng" algn="ctr">
                      <a:solidFill>
                        <a:scrgbClr r="0" g="0" b="0"/>
                      </a:solidFill>
                      <a:prstDash val="solid"/>
                      <a:round/>
                      <a:headEnd type="none" w="med" len="med"/>
                      <a:tailEnd type="none" w="med" len="med"/>
                    </a:lnT>
                  </a:tcPr>
                </a:tc>
                <a:tc>
                  <a:txBody>
                    <a:bodyPr/>
                    <a:lstStyle/>
                    <a:p>
                      <a:r>
                        <a:rPr lang="en-US" sz="2000" dirty="0">
                          <a:latin typeface="Lexia Readable Regular"/>
                          <a:cs typeface="Lexia Readable Regular"/>
                        </a:rPr>
                        <a:t>T = 5,800 K</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10"/>
                  </a:ext>
                </a:extLst>
              </a:tr>
            </a:tbl>
          </a:graphicData>
        </a:graphic>
      </p:graphicFrame>
      <p:sp>
        <p:nvSpPr>
          <p:cNvPr id="9" name="TextBox 8"/>
          <p:cNvSpPr txBox="1"/>
          <p:nvPr/>
        </p:nvSpPr>
        <p:spPr>
          <a:xfrm>
            <a:off x="7391400" y="2879723"/>
            <a:ext cx="914400" cy="914400"/>
          </a:xfrm>
          <a:prstGeom prst="rect">
            <a:avLst/>
          </a:prstGeom>
        </p:spPr>
        <p:txBody>
          <a:bodyPr vert="horz" wrap="none" lIns="91440" tIns="45720" rIns="91440" bIns="45720" rtlCol="0" anchor="b">
            <a:noAutofit/>
          </a:bodyPr>
          <a:lstStyle/>
          <a:p>
            <a:pPr algn="ctr"/>
            <a:r>
              <a:rPr lang="en-US" sz="2000" dirty="0">
                <a:latin typeface="Lexia Readable Regular"/>
                <a:cs typeface="Lexia Readable Regular"/>
              </a:rPr>
              <a:t>Subtypes :</a:t>
            </a:r>
          </a:p>
          <a:p>
            <a:pPr algn="ctr"/>
            <a:r>
              <a:rPr lang="en-US" sz="2000" dirty="0">
                <a:latin typeface="Lexia Readable Regular"/>
                <a:cs typeface="Lexia Readable Regular"/>
              </a:rPr>
              <a:t>G0 (hottest) to</a:t>
            </a:r>
            <a:br>
              <a:rPr lang="en-US" sz="2000" dirty="0">
                <a:latin typeface="Lexia Readable Regular"/>
                <a:cs typeface="Lexia Readable Regular"/>
              </a:rPr>
            </a:br>
            <a:r>
              <a:rPr lang="en-US" sz="2000" dirty="0">
                <a:latin typeface="Lexia Readable Regular"/>
                <a:cs typeface="Lexia Readable Regular"/>
              </a:rPr>
              <a:t>G9 (coldest)</a:t>
            </a:r>
          </a:p>
        </p:txBody>
      </p:sp>
    </p:spTree>
    <p:extLst>
      <p:ext uri="{BB962C8B-B14F-4D97-AF65-F5344CB8AC3E}">
        <p14:creationId xmlns:p14="http://schemas.microsoft.com/office/powerpoint/2010/main" val="557562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1E22-8354-A94F-AB45-9C4D4F5D1AD3}"/>
              </a:ext>
            </a:extLst>
          </p:cNvPr>
          <p:cNvSpPr>
            <a:spLocks noGrp="1"/>
          </p:cNvSpPr>
          <p:nvPr>
            <p:ph type="title"/>
          </p:nvPr>
        </p:nvSpPr>
        <p:spPr/>
        <p:txBody>
          <a:bodyPr/>
          <a:lstStyle/>
          <a:p>
            <a:r>
              <a:rPr lang="en-US" dirty="0"/>
              <a:t>Measuring Properties of Stars</a:t>
            </a:r>
          </a:p>
        </p:txBody>
      </p:sp>
      <p:sp>
        <p:nvSpPr>
          <p:cNvPr id="3" name="Content Placeholder 2">
            <a:extLst>
              <a:ext uri="{FF2B5EF4-FFF2-40B4-BE49-F238E27FC236}">
                <a16:creationId xmlns:a16="http://schemas.microsoft.com/office/drawing/2014/main" id="{0B33183D-4439-BC40-AB89-0A6C3D473083}"/>
              </a:ext>
            </a:extLst>
          </p:cNvPr>
          <p:cNvSpPr>
            <a:spLocks noGrp="1"/>
          </p:cNvSpPr>
          <p:nvPr>
            <p:ph idx="1"/>
          </p:nvPr>
        </p:nvSpPr>
        <p:spPr/>
        <p:txBody>
          <a:bodyPr>
            <a:normAutofit/>
          </a:bodyPr>
          <a:lstStyle/>
          <a:p>
            <a:r>
              <a:rPr lang="en-US" dirty="0">
                <a:solidFill>
                  <a:srgbClr val="C00000"/>
                </a:solidFill>
              </a:rPr>
              <a:t>Composition and Surface Temperature</a:t>
            </a:r>
          </a:p>
          <a:p>
            <a:pPr lvl="1"/>
            <a:r>
              <a:rPr lang="en-US" dirty="0"/>
              <a:t>Spectrum shape</a:t>
            </a:r>
          </a:p>
          <a:p>
            <a:r>
              <a:rPr lang="en-US" dirty="0">
                <a:solidFill>
                  <a:srgbClr val="C00000"/>
                </a:solidFill>
              </a:rPr>
              <a:t>Radius</a:t>
            </a:r>
          </a:p>
          <a:p>
            <a:pPr lvl="1"/>
            <a:r>
              <a:rPr lang="en-US" dirty="0"/>
              <a:t>Get from L and T, Stefan-Boltzmann Law</a:t>
            </a:r>
          </a:p>
          <a:p>
            <a:r>
              <a:rPr lang="en-US" dirty="0">
                <a:solidFill>
                  <a:srgbClr val="C00000"/>
                </a:solidFill>
              </a:rPr>
              <a:t>Masses</a:t>
            </a:r>
          </a:p>
          <a:p>
            <a:pPr lvl="1"/>
            <a:r>
              <a:rPr lang="en-US" dirty="0"/>
              <a:t>Binary stars</a:t>
            </a:r>
          </a:p>
          <a:p>
            <a:pPr lvl="1"/>
            <a:r>
              <a:rPr lang="en-US" dirty="0"/>
              <a:t>Physical relationships for typical (“main-sequence”) stars. </a:t>
            </a:r>
          </a:p>
        </p:txBody>
      </p:sp>
      <p:sp>
        <p:nvSpPr>
          <p:cNvPr id="4" name="Date Placeholder 3">
            <a:extLst>
              <a:ext uri="{FF2B5EF4-FFF2-40B4-BE49-F238E27FC236}">
                <a16:creationId xmlns:a16="http://schemas.microsoft.com/office/drawing/2014/main" id="{BFB5BCE3-A43E-0442-AC9B-D3CACBB35479}"/>
              </a:ext>
            </a:extLst>
          </p:cNvPr>
          <p:cNvSpPr>
            <a:spLocks noGrp="1"/>
          </p:cNvSpPr>
          <p:nvPr>
            <p:ph type="dt" sz="half" idx="10"/>
          </p:nvPr>
        </p:nvSpPr>
        <p:spPr/>
        <p:txBody>
          <a:bodyPr/>
          <a:lstStyle/>
          <a:p>
            <a:r>
              <a:rPr lang="en-US"/>
              <a:t>Spring 2020</a:t>
            </a:r>
            <a:endParaRPr lang="en-US" dirty="0"/>
          </a:p>
        </p:txBody>
      </p:sp>
      <p:sp>
        <p:nvSpPr>
          <p:cNvPr id="5" name="Footer Placeholder 4">
            <a:extLst>
              <a:ext uri="{FF2B5EF4-FFF2-40B4-BE49-F238E27FC236}">
                <a16:creationId xmlns:a16="http://schemas.microsoft.com/office/drawing/2014/main" id="{1E4D8E0A-D7B5-8B4D-9D89-09A346784A68}"/>
              </a:ext>
            </a:extLst>
          </p:cNvPr>
          <p:cNvSpPr>
            <a:spLocks noGrp="1"/>
          </p:cNvSpPr>
          <p:nvPr>
            <p:ph type="ftr" sz="quarter" idx="11"/>
          </p:nvPr>
        </p:nvSpPr>
        <p:spPr/>
        <p:txBody>
          <a:bodyPr/>
          <a:lstStyle/>
          <a:p>
            <a:r>
              <a:rPr lang="en-US"/>
              <a:t>Lecture</a:t>
            </a:r>
            <a:endParaRPr lang="en-US" dirty="0"/>
          </a:p>
        </p:txBody>
      </p:sp>
    </p:spTree>
    <p:extLst>
      <p:ext uri="{BB962C8B-B14F-4D97-AF65-F5344CB8AC3E}">
        <p14:creationId xmlns:p14="http://schemas.microsoft.com/office/powerpoint/2010/main" val="132767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R Diagram.jpg">
            <a:extLst>
              <a:ext uri="{FF2B5EF4-FFF2-40B4-BE49-F238E27FC236}">
                <a16:creationId xmlns:a16="http://schemas.microsoft.com/office/drawing/2014/main" id="{7B860D05-C429-CE41-B97E-70F34BAB17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0"/>
            <a:ext cx="6726115" cy="6858000"/>
          </a:xfrm>
          <a:prstGeom prst="rect">
            <a:avLst/>
          </a:prstGeom>
        </p:spPr>
      </p:pic>
    </p:spTree>
    <p:extLst>
      <p:ext uri="{BB962C8B-B14F-4D97-AF65-F5344CB8AC3E}">
        <p14:creationId xmlns:p14="http://schemas.microsoft.com/office/powerpoint/2010/main" val="863291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A39EC-1D80-C147-874D-0ADACF2E430E}"/>
              </a:ext>
            </a:extLst>
          </p:cNvPr>
          <p:cNvSpPr>
            <a:spLocks noGrp="1"/>
          </p:cNvSpPr>
          <p:nvPr>
            <p:ph type="title"/>
          </p:nvPr>
        </p:nvSpPr>
        <p:spPr/>
        <p:txBody>
          <a:bodyPr>
            <a:normAutofit/>
          </a:bodyPr>
          <a:lstStyle/>
          <a:p>
            <a:r>
              <a:rPr lang="en-US" sz="4400" dirty="0"/>
              <a:t>Sizes of stars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51B807-DBB4-6348-B1C7-BDE29B8ABD2B}"/>
                  </a:ext>
                </a:extLst>
              </p:cNvPr>
              <p:cNvSpPr>
                <a:spLocks noGrp="1"/>
              </p:cNvSpPr>
              <p:nvPr>
                <p:ph idx="1"/>
              </p:nvPr>
            </p:nvSpPr>
            <p:spPr/>
            <p:txBody>
              <a:bodyPr/>
              <a:lstStyle/>
              <a:p>
                <a:r>
                  <a:rPr lang="en-US" dirty="0">
                    <a:solidFill>
                      <a:srgbClr val="C00000"/>
                    </a:solidFill>
                  </a:rPr>
                  <a:t>Stefan-Boltzmann Law: </a:t>
                </a:r>
                <a:r>
                  <a:rPr lang="en-US" dirty="0"/>
                  <a:t>Derived in upper-level thermodynamics.  </a:t>
                </a:r>
                <a:br>
                  <a:rPr lang="en-US" dirty="0"/>
                </a:br>
                <a:endParaRPr lang="en-US" b="0" dirty="0"/>
              </a:p>
              <a:p>
                <a:pPr marL="274394" lvl="1" indent="0">
                  <a:buNone/>
                </a:pPr>
                <a14:m>
                  <m:oMathPara xmlns:m="http://schemas.openxmlformats.org/officeDocument/2006/math">
                    <m:oMathParaPr>
                      <m:jc m:val="center"/>
                    </m:oMathParaPr>
                    <m:oMath xmlns:m="http://schemas.openxmlformats.org/officeDocument/2006/math">
                      <m:r>
                        <a:rPr lang="en-US" sz="4000" b="0" i="1" smtClean="0">
                          <a:latin typeface="Cambria Math" panose="02040503050406030204" pitchFamily="18" charset="0"/>
                        </a:rPr>
                        <m:t>𝐿</m:t>
                      </m:r>
                      <m:r>
                        <a:rPr lang="en-US" sz="4000" b="0" i="1" smtClean="0">
                          <a:latin typeface="Cambria Math" panose="02040503050406030204" pitchFamily="18" charset="0"/>
                        </a:rPr>
                        <m:t>=4</m:t>
                      </m:r>
                      <m:r>
                        <a:rPr lang="en-US" sz="4000" b="0" i="1" smtClean="0">
                          <a:latin typeface="Cambria Math" panose="02040503050406030204" pitchFamily="18" charset="0"/>
                        </a:rPr>
                        <m:t>𝜋</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𝑅</m:t>
                          </m:r>
                        </m:e>
                        <m:sup>
                          <m:r>
                            <a:rPr lang="en-US" sz="4000" b="0" i="1" smtClean="0">
                              <a:latin typeface="Cambria Math" panose="02040503050406030204" pitchFamily="18" charset="0"/>
                            </a:rPr>
                            <m:t>2</m:t>
                          </m:r>
                        </m:sup>
                      </m:sSup>
                      <m:r>
                        <a:rPr lang="en-US" sz="4000" b="0" i="1" smtClean="0">
                          <a:latin typeface="Cambria Math" panose="02040503050406030204" pitchFamily="18" charset="0"/>
                        </a:rPr>
                        <m:t>𝜎</m:t>
                      </m:r>
                      <m:sSup>
                        <m:sSupPr>
                          <m:ctrlPr>
                            <a:rPr lang="en-US" sz="4000" b="0" i="1" smtClean="0">
                              <a:latin typeface="Cambria Math" panose="02040503050406030204" pitchFamily="18" charset="0"/>
                            </a:rPr>
                          </m:ctrlPr>
                        </m:sSupPr>
                        <m:e>
                          <m:r>
                            <a:rPr lang="en-US" sz="4000" b="0" i="1" smtClean="0">
                              <a:latin typeface="Cambria Math" panose="02040503050406030204" pitchFamily="18" charset="0"/>
                            </a:rPr>
                            <m:t>𝑇</m:t>
                          </m:r>
                        </m:e>
                        <m:sup>
                          <m:r>
                            <a:rPr lang="en-US" sz="4000" b="0" i="1" smtClean="0">
                              <a:latin typeface="Cambria Math" panose="02040503050406030204" pitchFamily="18" charset="0"/>
                            </a:rPr>
                            <m:t>4</m:t>
                          </m:r>
                        </m:sup>
                      </m:sSup>
                    </m:oMath>
                  </m:oMathPara>
                </a14:m>
                <a:endParaRPr lang="en-US" sz="4000" dirty="0"/>
              </a:p>
              <a:p>
                <a:pPr marL="274394"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m:t>
                      </m:r>
                    </m:oMath>
                  </m:oMathPara>
                </a14:m>
                <a:endParaRPr lang="en-US" dirty="0"/>
              </a:p>
              <a:p>
                <a:pPr marL="274394" lvl="1" indent="0">
                  <a:buNone/>
                </a:pPr>
                <a:endParaRPr lang="en-US" dirty="0"/>
              </a:p>
              <a:p>
                <a:r>
                  <a:rPr lang="en-US" dirty="0"/>
                  <a:t>Takeaway: relates L and T to R!</a:t>
                </a:r>
              </a:p>
            </p:txBody>
          </p:sp>
        </mc:Choice>
        <mc:Fallback xmlns="">
          <p:sp>
            <p:nvSpPr>
              <p:cNvPr id="3" name="Content Placeholder 2">
                <a:extLst>
                  <a:ext uri="{FF2B5EF4-FFF2-40B4-BE49-F238E27FC236}">
                    <a16:creationId xmlns:a16="http://schemas.microsoft.com/office/drawing/2014/main" id="{BC51B807-DBB4-6348-B1C7-BDE29B8ABD2B}"/>
                  </a:ext>
                </a:extLst>
              </p:cNvPr>
              <p:cNvSpPr>
                <a:spLocks noGrp="1" noRot="1" noChangeAspect="1" noMove="1" noResize="1" noEditPoints="1" noAdjustHandles="1" noChangeArrowheads="1" noChangeShapeType="1" noTextEdit="1"/>
              </p:cNvSpPr>
              <p:nvPr>
                <p:ph idx="1"/>
              </p:nvPr>
            </p:nvSpPr>
            <p:spPr>
              <a:blipFill>
                <a:blip r:embed="rId3"/>
                <a:stretch>
                  <a:fillRect l="-1727" t="-277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4B8EC1B-EAD8-854E-B73A-ACD640102951}"/>
              </a:ext>
            </a:extLst>
          </p:cNvPr>
          <p:cNvSpPr>
            <a:spLocks noGrp="1"/>
          </p:cNvSpPr>
          <p:nvPr>
            <p:ph type="dt" sz="half" idx="10"/>
          </p:nvPr>
        </p:nvSpPr>
        <p:spPr/>
        <p:txBody>
          <a:bodyPr/>
          <a:lstStyle/>
          <a:p>
            <a:r>
              <a:rPr lang="en-US"/>
              <a:t>Spring 2020</a:t>
            </a:r>
            <a:endParaRPr lang="en-US" dirty="0"/>
          </a:p>
        </p:txBody>
      </p:sp>
      <p:sp>
        <p:nvSpPr>
          <p:cNvPr id="5" name="Footer Placeholder 4">
            <a:extLst>
              <a:ext uri="{FF2B5EF4-FFF2-40B4-BE49-F238E27FC236}">
                <a16:creationId xmlns:a16="http://schemas.microsoft.com/office/drawing/2014/main" id="{AF8E67D6-3F59-9649-B2E8-75BE0FB33556}"/>
              </a:ext>
            </a:extLst>
          </p:cNvPr>
          <p:cNvSpPr>
            <a:spLocks noGrp="1"/>
          </p:cNvSpPr>
          <p:nvPr>
            <p:ph type="ftr" sz="quarter" idx="11"/>
          </p:nvPr>
        </p:nvSpPr>
        <p:spPr/>
        <p:txBody>
          <a:bodyPr/>
          <a:lstStyle/>
          <a:p>
            <a:r>
              <a:rPr lang="en-US"/>
              <a:t>Lecture</a:t>
            </a:r>
            <a:endParaRPr lang="en-US" dirty="0"/>
          </a:p>
        </p:txBody>
      </p:sp>
    </p:spTree>
    <p:extLst>
      <p:ext uri="{BB962C8B-B14F-4D97-AF65-F5344CB8AC3E}">
        <p14:creationId xmlns:p14="http://schemas.microsoft.com/office/powerpoint/2010/main" val="1993457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339012" cy="821222"/>
          </a:xfrm>
        </p:spPr>
        <p:txBody>
          <a:bodyPr/>
          <a:lstStyle/>
          <a:p>
            <a:r>
              <a:rPr lang="en-US" dirty="0"/>
              <a:t>Binary Stars gives Mass</a:t>
            </a:r>
          </a:p>
        </p:txBody>
      </p:sp>
      <p:sp>
        <p:nvSpPr>
          <p:cNvPr id="3" name="Content Placeholder 2"/>
          <p:cNvSpPr>
            <a:spLocks noGrp="1"/>
          </p:cNvSpPr>
          <p:nvPr>
            <p:ph idx="1"/>
          </p:nvPr>
        </p:nvSpPr>
        <p:spPr>
          <a:xfrm>
            <a:off x="1013922" y="1142999"/>
            <a:ext cx="7825277" cy="2671833"/>
          </a:xfrm>
        </p:spPr>
        <p:txBody>
          <a:bodyPr>
            <a:normAutofit fontScale="92500"/>
          </a:bodyPr>
          <a:lstStyle/>
          <a:p>
            <a:r>
              <a:rPr lang="en-US" dirty="0"/>
              <a:t>Over 50% of the “stars” you see are actually multiple systems bound by gravity. Most are double. Many triple and higher.</a:t>
            </a:r>
          </a:p>
          <a:p>
            <a:r>
              <a:rPr lang="en-US" dirty="0"/>
              <a:t>Yet another application of Kepler’s and Newton’s laws. </a:t>
            </a:r>
          </a:p>
          <a:p>
            <a:pPr marL="0" indent="0">
              <a:buNone/>
            </a:pPr>
            <a:endParaRPr lang="en-US" dirty="0"/>
          </a:p>
        </p:txBody>
      </p:sp>
      <p:sp>
        <p:nvSpPr>
          <p:cNvPr id="4" name="Slide Number Placeholder 3"/>
          <p:cNvSpPr>
            <a:spLocks noGrp="1"/>
          </p:cNvSpPr>
          <p:nvPr>
            <p:ph type="sldNum" sz="quarter" idx="12"/>
          </p:nvPr>
        </p:nvSpPr>
        <p:spPr>
          <a:xfrm>
            <a:off x="8024322" y="6356352"/>
            <a:ext cx="1066802" cy="365125"/>
          </a:xfrm>
        </p:spPr>
        <p:txBody>
          <a:bodyPr/>
          <a:lstStyle/>
          <a:p>
            <a:fld id="{6E2D2B3B-882E-40F3-A32F-6DD516915044}" type="slidenum">
              <a:rPr lang="en-US" smtClean="0"/>
              <a:pPr/>
              <a:t>26</a:t>
            </a:fld>
            <a:endParaRPr lang="en-US" dirty="0"/>
          </a:p>
        </p:txBody>
      </p:sp>
      <p:sp>
        <p:nvSpPr>
          <p:cNvPr id="7" name="Oval 6"/>
          <p:cNvSpPr/>
          <p:nvPr/>
        </p:nvSpPr>
        <p:spPr>
          <a:xfrm>
            <a:off x="1318723" y="4419600"/>
            <a:ext cx="2067560" cy="2067560"/>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857486" y="4381501"/>
            <a:ext cx="2067560" cy="2067560"/>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413963" y="4343400"/>
            <a:ext cx="2067560" cy="2067560"/>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390886" y="4977163"/>
            <a:ext cx="966437" cy="966437"/>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233123" y="6296661"/>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233123" y="430108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Oval 13"/>
          <p:cNvSpPr/>
          <p:nvPr/>
        </p:nvSpPr>
        <p:spPr>
          <a:xfrm>
            <a:off x="5822947" y="5418624"/>
            <a:ext cx="143976" cy="143976"/>
          </a:xfrm>
          <a:prstGeom prst="ellipse">
            <a:avLst/>
          </a:prstGeom>
          <a:solidFill>
            <a:srgbClr val="3366FF"/>
          </a:solidFill>
          <a:ln>
            <a:solidFill>
              <a:srgbClr val="0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Oval 14"/>
          <p:cNvSpPr/>
          <p:nvPr/>
        </p:nvSpPr>
        <p:spPr>
          <a:xfrm>
            <a:off x="7262323" y="5203596"/>
            <a:ext cx="457200" cy="457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Oval 15"/>
          <p:cNvSpPr/>
          <p:nvPr/>
        </p:nvSpPr>
        <p:spPr>
          <a:xfrm>
            <a:off x="6584947" y="4605889"/>
            <a:ext cx="143976" cy="143976"/>
          </a:xfrm>
          <a:prstGeom prst="ellipse">
            <a:avLst/>
          </a:prstGeom>
          <a:solidFill>
            <a:srgbClr val="3366FF"/>
          </a:solidFill>
          <a:ln>
            <a:solidFill>
              <a:srgbClr val="0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Oval 16"/>
          <p:cNvSpPr/>
          <p:nvPr/>
        </p:nvSpPr>
        <p:spPr>
          <a:xfrm>
            <a:off x="7414723" y="5366712"/>
            <a:ext cx="97138" cy="97138"/>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28323" y="4724400"/>
            <a:ext cx="914400" cy="914400"/>
          </a:xfrm>
          <a:prstGeom prst="rect">
            <a:avLst/>
          </a:prstGeom>
        </p:spPr>
        <p:txBody>
          <a:bodyPr vert="horz" wrap="none" lIns="91440" tIns="45720" rIns="91440" bIns="45720" rtlCol="0" anchor="b">
            <a:noAutofit/>
          </a:bodyPr>
          <a:lstStyle/>
          <a:p>
            <a:pPr algn="ctr"/>
            <a:r>
              <a:rPr lang="en-US" sz="2500" dirty="0">
                <a:latin typeface="Lexia Readable Regular"/>
                <a:cs typeface="Lexia Readable Regular"/>
              </a:rPr>
              <a:t>x</a:t>
            </a:r>
          </a:p>
        </p:txBody>
      </p:sp>
      <p:sp>
        <p:nvSpPr>
          <p:cNvPr id="20" name="TextBox 19"/>
          <p:cNvSpPr txBox="1"/>
          <p:nvPr/>
        </p:nvSpPr>
        <p:spPr>
          <a:xfrm>
            <a:off x="7033723" y="4724400"/>
            <a:ext cx="914400" cy="914400"/>
          </a:xfrm>
          <a:prstGeom prst="rect">
            <a:avLst/>
          </a:prstGeom>
        </p:spPr>
        <p:txBody>
          <a:bodyPr vert="horz" wrap="none" lIns="91440" tIns="45720" rIns="91440" bIns="45720" rtlCol="0" anchor="b">
            <a:noAutofit/>
          </a:bodyPr>
          <a:lstStyle/>
          <a:p>
            <a:pPr algn="ctr"/>
            <a:r>
              <a:rPr lang="en-US" sz="2500" dirty="0">
                <a:latin typeface="Lexia Readable Regular"/>
                <a:cs typeface="Lexia Readable Regular"/>
              </a:rPr>
              <a:t>x</a:t>
            </a:r>
          </a:p>
        </p:txBody>
      </p:sp>
      <p:cxnSp>
        <p:nvCxnSpPr>
          <p:cNvPr id="22" name="Straight Connector 21"/>
          <p:cNvCxnSpPr>
            <a:endCxn id="14" idx="2"/>
          </p:cNvCxnSpPr>
          <p:nvPr/>
        </p:nvCxnSpPr>
        <p:spPr>
          <a:xfrm>
            <a:off x="4900123" y="5463850"/>
            <a:ext cx="922824" cy="26762"/>
          </a:xfrm>
          <a:prstGeom prst="line">
            <a:avLst/>
          </a:prstGeom>
          <a:ln>
            <a:solidFill>
              <a:srgbClr val="000000"/>
            </a:solidFill>
            <a:prstDash val="soli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390886" y="5463850"/>
            <a:ext cx="497406" cy="8424"/>
          </a:xfrm>
          <a:prstGeom prst="line">
            <a:avLst/>
          </a:prstGeom>
          <a:ln>
            <a:solidFill>
              <a:srgbClr val="000000"/>
            </a:solidFill>
            <a:prstDash val="solid"/>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42923" y="4724400"/>
            <a:ext cx="914400" cy="914400"/>
          </a:xfrm>
          <a:prstGeom prst="rect">
            <a:avLst/>
          </a:prstGeom>
        </p:spPr>
        <p:txBody>
          <a:bodyPr vert="horz" wrap="none" lIns="91440" tIns="45720" rIns="91440" bIns="45720" rtlCol="0" anchor="b">
            <a:noAutofit/>
          </a:bodyPr>
          <a:lstStyle/>
          <a:p>
            <a:pPr algn="ctr"/>
            <a:r>
              <a:rPr lang="en-US" sz="2500" dirty="0">
                <a:latin typeface="Lexia Readable Regular"/>
                <a:cs typeface="Lexia Readable Regular"/>
              </a:rPr>
              <a:t>x</a:t>
            </a:r>
          </a:p>
        </p:txBody>
      </p:sp>
      <p:sp>
        <p:nvSpPr>
          <p:cNvPr id="31" name="TextBox 30"/>
          <p:cNvSpPr txBox="1"/>
          <p:nvPr/>
        </p:nvSpPr>
        <p:spPr>
          <a:xfrm>
            <a:off x="3712024" y="6244433"/>
            <a:ext cx="914400" cy="914400"/>
          </a:xfrm>
          <a:prstGeom prst="rect">
            <a:avLst/>
          </a:prstGeom>
        </p:spPr>
        <p:txBody>
          <a:bodyPr vert="horz" wrap="none" lIns="91440" tIns="45720" rIns="91440" bIns="45720" rtlCol="0" anchor="b">
            <a:noAutofit/>
          </a:bodyPr>
          <a:lstStyle/>
          <a:p>
            <a:pPr algn="ctr"/>
            <a:endParaRPr lang="en-US" sz="2500" dirty="0">
              <a:latin typeface="Lexia Readable Regular"/>
              <a:cs typeface="Lexia Readable Regular"/>
            </a:endParaRPr>
          </a:p>
        </p:txBody>
      </p:sp>
      <p:sp>
        <p:nvSpPr>
          <p:cNvPr id="32" name="TextBox 31"/>
          <p:cNvSpPr txBox="1"/>
          <p:nvPr/>
        </p:nvSpPr>
        <p:spPr>
          <a:xfrm>
            <a:off x="5061303" y="48006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r</a:t>
            </a:r>
            <a:r>
              <a:rPr lang="en-US" sz="1600" baseline="-25000" dirty="0">
                <a:latin typeface="Lexia Readable Regular"/>
                <a:cs typeface="Lexia Readable Regular"/>
              </a:rPr>
              <a:t>2</a:t>
            </a:r>
          </a:p>
        </p:txBody>
      </p:sp>
      <p:sp>
        <p:nvSpPr>
          <p:cNvPr id="33" name="TextBox 32"/>
          <p:cNvSpPr txBox="1"/>
          <p:nvPr/>
        </p:nvSpPr>
        <p:spPr>
          <a:xfrm>
            <a:off x="5585923" y="48768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m</a:t>
            </a:r>
            <a:r>
              <a:rPr lang="en-US" sz="1600" baseline="-25000" dirty="0">
                <a:latin typeface="Lexia Readable Regular"/>
                <a:cs typeface="Lexia Readable Regular"/>
              </a:rPr>
              <a:t>2</a:t>
            </a:r>
          </a:p>
        </p:txBody>
      </p:sp>
      <p:sp>
        <p:nvSpPr>
          <p:cNvPr id="34" name="TextBox 33"/>
          <p:cNvSpPr txBox="1"/>
          <p:nvPr/>
        </p:nvSpPr>
        <p:spPr>
          <a:xfrm>
            <a:off x="3757123" y="48768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m</a:t>
            </a:r>
            <a:r>
              <a:rPr lang="en-US" sz="1600" baseline="-25000" dirty="0">
                <a:latin typeface="Lexia Readable Regular"/>
                <a:cs typeface="Lexia Readable Regular"/>
              </a:rPr>
              <a:t>1</a:t>
            </a:r>
          </a:p>
        </p:txBody>
      </p:sp>
      <p:sp>
        <p:nvSpPr>
          <p:cNvPr id="35" name="TextBox 34"/>
          <p:cNvSpPr txBox="1"/>
          <p:nvPr/>
        </p:nvSpPr>
        <p:spPr>
          <a:xfrm>
            <a:off x="4214323" y="48006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r</a:t>
            </a:r>
            <a:r>
              <a:rPr lang="en-US" sz="1600" baseline="-25000" dirty="0">
                <a:latin typeface="Lexia Readable Regular"/>
                <a:cs typeface="Lexia Readable Regular"/>
              </a:rPr>
              <a:t>1</a:t>
            </a:r>
          </a:p>
        </p:txBody>
      </p:sp>
      <p:sp>
        <p:nvSpPr>
          <p:cNvPr id="13" name="Oval 12"/>
          <p:cNvSpPr/>
          <p:nvPr/>
        </p:nvSpPr>
        <p:spPr>
          <a:xfrm>
            <a:off x="4228113" y="5311450"/>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 name="TextBox 35"/>
          <p:cNvSpPr txBox="1"/>
          <p:nvPr/>
        </p:nvSpPr>
        <p:spPr>
          <a:xfrm>
            <a:off x="1928323" y="34290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Equal masses</a:t>
            </a:r>
          </a:p>
        </p:txBody>
      </p:sp>
      <p:sp>
        <p:nvSpPr>
          <p:cNvPr id="37" name="TextBox 36"/>
          <p:cNvSpPr txBox="1"/>
          <p:nvPr/>
        </p:nvSpPr>
        <p:spPr>
          <a:xfrm>
            <a:off x="-228600" y="5915887"/>
            <a:ext cx="914400" cy="914400"/>
          </a:xfrm>
          <a:prstGeom prst="rect">
            <a:avLst/>
          </a:prstGeom>
        </p:spPr>
        <p:txBody>
          <a:bodyPr vert="horz" wrap="none" lIns="91440" tIns="45720" rIns="91440" bIns="45720" rtlCol="0" anchor="b">
            <a:noAutofit/>
          </a:bodyPr>
          <a:lstStyle/>
          <a:p>
            <a:pPr algn="ctr"/>
            <a:endParaRPr lang="en-US" sz="2500" dirty="0">
              <a:latin typeface="Lexia Readable Regular"/>
              <a:cs typeface="Lexia Readable Regular"/>
            </a:endParaRPr>
          </a:p>
        </p:txBody>
      </p:sp>
      <p:sp>
        <p:nvSpPr>
          <p:cNvPr id="38" name="TextBox 37"/>
          <p:cNvSpPr txBox="1"/>
          <p:nvPr/>
        </p:nvSpPr>
        <p:spPr>
          <a:xfrm>
            <a:off x="2156923" y="48768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CM</a:t>
            </a:r>
          </a:p>
        </p:txBody>
      </p:sp>
      <p:sp>
        <p:nvSpPr>
          <p:cNvPr id="39" name="TextBox 38"/>
          <p:cNvSpPr txBox="1"/>
          <p:nvPr/>
        </p:nvSpPr>
        <p:spPr>
          <a:xfrm>
            <a:off x="7033723" y="34290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m</a:t>
            </a:r>
            <a:r>
              <a:rPr lang="en-US" sz="1600" baseline="-25000" dirty="0">
                <a:latin typeface="Lexia Readable Regular"/>
                <a:cs typeface="Lexia Readable Regular"/>
              </a:rPr>
              <a:t>1</a:t>
            </a:r>
            <a:r>
              <a:rPr lang="en-US" sz="1600" dirty="0">
                <a:latin typeface="Lexia Readable Regular"/>
                <a:cs typeface="Lexia Readable Regular"/>
              </a:rPr>
              <a:t> &gt;&gt; m</a:t>
            </a:r>
            <a:r>
              <a:rPr lang="en-US" sz="1600" baseline="-25000" dirty="0">
                <a:latin typeface="Lexia Readable Regular"/>
                <a:cs typeface="Lexia Readable Regular"/>
              </a:rPr>
              <a:t>2</a:t>
            </a:r>
            <a:r>
              <a:rPr lang="en-US" sz="1600" dirty="0">
                <a:latin typeface="Lexia Readable Regular"/>
                <a:cs typeface="Lexia Readable Regular"/>
              </a:rPr>
              <a:t> (Like star</a:t>
            </a:r>
            <a:br>
              <a:rPr lang="en-US" sz="1600" dirty="0">
                <a:latin typeface="Lexia Readable Regular"/>
                <a:cs typeface="Lexia Readable Regular"/>
              </a:rPr>
            </a:br>
            <a:r>
              <a:rPr lang="en-US" sz="1600" dirty="0">
                <a:latin typeface="Lexia Readable Regular"/>
                <a:cs typeface="Lexia Readable Regular"/>
              </a:rPr>
              <a:t>and planet)</a:t>
            </a:r>
          </a:p>
        </p:txBody>
      </p:sp>
    </p:spTree>
    <p:extLst>
      <p:ext uri="{BB962C8B-B14F-4D97-AF65-F5344CB8AC3E}">
        <p14:creationId xmlns:p14="http://schemas.microsoft.com/office/powerpoint/2010/main" val="633052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F57EE4-2D76-B540-ACE1-4304A7022F3E}"/>
              </a:ext>
            </a:extLst>
          </p:cNvPr>
          <p:cNvPicPr>
            <a:picLocks noChangeAspect="1"/>
          </p:cNvPicPr>
          <p:nvPr/>
        </p:nvPicPr>
        <p:blipFill>
          <a:blip r:embed="rId3"/>
          <a:stretch>
            <a:fillRect/>
          </a:stretch>
        </p:blipFill>
        <p:spPr>
          <a:xfrm>
            <a:off x="3858491" y="228601"/>
            <a:ext cx="5063836" cy="3276600"/>
          </a:xfrm>
          <a:prstGeom prst="rect">
            <a:avLst/>
          </a:prstGeom>
        </p:spPr>
      </p:pic>
      <p:pic>
        <p:nvPicPr>
          <p:cNvPr id="5" name="Picture 4">
            <a:extLst>
              <a:ext uri="{FF2B5EF4-FFF2-40B4-BE49-F238E27FC236}">
                <a16:creationId xmlns:a16="http://schemas.microsoft.com/office/drawing/2014/main" id="{AE37D8F7-5E26-F949-BAC3-A2B8E2ECB627}"/>
              </a:ext>
            </a:extLst>
          </p:cNvPr>
          <p:cNvPicPr>
            <a:picLocks noChangeAspect="1"/>
          </p:cNvPicPr>
          <p:nvPr/>
        </p:nvPicPr>
        <p:blipFill>
          <a:blip r:embed="rId4"/>
          <a:stretch>
            <a:fillRect/>
          </a:stretch>
        </p:blipFill>
        <p:spPr>
          <a:xfrm>
            <a:off x="838200" y="2743200"/>
            <a:ext cx="4547133" cy="3251200"/>
          </a:xfrm>
          <a:prstGeom prst="rect">
            <a:avLst/>
          </a:prstGeom>
        </p:spPr>
      </p:pic>
    </p:spTree>
    <p:extLst>
      <p:ext uri="{BB962C8B-B14F-4D97-AF65-F5344CB8AC3E}">
        <p14:creationId xmlns:p14="http://schemas.microsoft.com/office/powerpoint/2010/main" val="3571539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2D2B3B-882E-40F3-A32F-6DD516915044}" type="slidenum">
              <a:rPr lang="en-US" smtClean="0"/>
              <a:pPr/>
              <a:t>28</a:t>
            </a:fld>
            <a:endParaRPr lang="en-US" dirty="0"/>
          </a:p>
        </p:txBody>
      </p:sp>
      <p:pic>
        <p:nvPicPr>
          <p:cNvPr id="3" name="Picture 2" descr="160px-Orbit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800" y="4267200"/>
            <a:ext cx="2032000" cy="2032000"/>
          </a:xfrm>
          <a:prstGeom prst="rect">
            <a:avLst/>
          </a:prstGeom>
        </p:spPr>
      </p:pic>
      <p:pic>
        <p:nvPicPr>
          <p:cNvPr id="6" name="Picture 5" descr="160px-Orbit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762000"/>
            <a:ext cx="2032000" cy="2032000"/>
          </a:xfrm>
          <a:prstGeom prst="rect">
            <a:avLst/>
          </a:prstGeom>
        </p:spPr>
      </p:pic>
      <p:pic>
        <p:nvPicPr>
          <p:cNvPr id="7" name="Picture 6" descr="320px-Orbit5.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685800"/>
            <a:ext cx="4064000" cy="2032000"/>
          </a:xfrm>
          <a:prstGeom prst="rect">
            <a:avLst/>
          </a:prstGeom>
        </p:spPr>
      </p:pic>
      <p:sp>
        <p:nvSpPr>
          <p:cNvPr id="8" name="TextBox 7"/>
          <p:cNvSpPr txBox="1"/>
          <p:nvPr/>
        </p:nvSpPr>
        <p:spPr>
          <a:xfrm>
            <a:off x="2895600" y="4495800"/>
            <a:ext cx="914400" cy="914400"/>
          </a:xfrm>
          <a:prstGeom prst="rect">
            <a:avLst/>
          </a:prstGeom>
        </p:spPr>
        <p:txBody>
          <a:bodyPr vert="horz" wrap="none" lIns="91440" tIns="45720" rIns="91440" bIns="45720" rtlCol="0" anchor="b">
            <a:noAutofit/>
          </a:bodyPr>
          <a:lstStyle/>
          <a:p>
            <a:pPr algn="ctr"/>
            <a:r>
              <a:rPr lang="en-US" sz="2500" dirty="0">
                <a:solidFill>
                  <a:srgbClr val="FFFFFF"/>
                </a:solidFill>
                <a:latin typeface="Lexia Readable Regular"/>
                <a:cs typeface="Lexia Readable Regular"/>
              </a:rPr>
              <a:t>Like a star and a planet </a:t>
            </a:r>
            <a:r>
              <a:rPr lang="en-US" sz="2500" dirty="0">
                <a:solidFill>
                  <a:srgbClr val="FFFFFF"/>
                </a:solidFill>
                <a:latin typeface="Lexia Readable Regular"/>
                <a:cs typeface="Lexia Readable Regular"/>
                <a:sym typeface="Wingdings"/>
              </a:rPr>
              <a:t></a:t>
            </a:r>
            <a:endParaRPr lang="en-US" sz="2500" dirty="0">
              <a:solidFill>
                <a:srgbClr val="FFFFFF"/>
              </a:solidFill>
              <a:latin typeface="Lexia Readable Regular"/>
              <a:cs typeface="Lexia Readable Regular"/>
            </a:endParaRPr>
          </a:p>
        </p:txBody>
      </p:sp>
    </p:spTree>
    <p:extLst>
      <p:ext uri="{BB962C8B-B14F-4D97-AF65-F5344CB8AC3E}">
        <p14:creationId xmlns:p14="http://schemas.microsoft.com/office/powerpoint/2010/main" val="4136057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7339012" cy="821222"/>
          </a:xfrm>
        </p:spPr>
        <p:txBody>
          <a:bodyPr/>
          <a:lstStyle/>
          <a:p>
            <a:r>
              <a:rPr lang="en-US" dirty="0"/>
              <a:t>Binary Stars gives Mass</a:t>
            </a:r>
          </a:p>
        </p:txBody>
      </p:sp>
      <p:sp>
        <p:nvSpPr>
          <p:cNvPr id="3" name="Content Placeholder 2"/>
          <p:cNvSpPr>
            <a:spLocks noGrp="1"/>
          </p:cNvSpPr>
          <p:nvPr>
            <p:ph idx="1"/>
          </p:nvPr>
        </p:nvSpPr>
        <p:spPr>
          <a:xfrm>
            <a:off x="1013922" y="1142999"/>
            <a:ext cx="7825277" cy="2671833"/>
          </a:xfrm>
        </p:spPr>
        <p:txBody>
          <a:bodyPr>
            <a:normAutofit fontScale="92500"/>
          </a:bodyPr>
          <a:lstStyle/>
          <a:p>
            <a:r>
              <a:rPr lang="en-US" dirty="0"/>
              <a:t>Over 50% of the “stars” you see are actually multiple systems bound by gravity. Most are double. Many triple and higher.</a:t>
            </a:r>
          </a:p>
          <a:p>
            <a:r>
              <a:rPr lang="en-US" dirty="0"/>
              <a:t>Yet another application of Kepler’s and Newton’s laws. </a:t>
            </a:r>
          </a:p>
          <a:p>
            <a:pPr marL="0" indent="0">
              <a:buNone/>
            </a:pPr>
            <a:endParaRPr lang="en-US" dirty="0"/>
          </a:p>
        </p:txBody>
      </p:sp>
      <p:sp>
        <p:nvSpPr>
          <p:cNvPr id="4" name="Slide Number Placeholder 3"/>
          <p:cNvSpPr>
            <a:spLocks noGrp="1"/>
          </p:cNvSpPr>
          <p:nvPr>
            <p:ph type="sldNum" sz="quarter" idx="12"/>
          </p:nvPr>
        </p:nvSpPr>
        <p:spPr>
          <a:xfrm>
            <a:off x="8024322" y="6356352"/>
            <a:ext cx="1066802" cy="365125"/>
          </a:xfrm>
        </p:spPr>
        <p:txBody>
          <a:bodyPr/>
          <a:lstStyle/>
          <a:p>
            <a:fld id="{6E2D2B3B-882E-40F3-A32F-6DD516915044}" type="slidenum">
              <a:rPr lang="en-US" smtClean="0"/>
              <a:pPr/>
              <a:t>29</a:t>
            </a:fld>
            <a:endParaRPr lang="en-US" dirty="0"/>
          </a:p>
        </p:txBody>
      </p:sp>
      <p:sp>
        <p:nvSpPr>
          <p:cNvPr id="7" name="Oval 6"/>
          <p:cNvSpPr/>
          <p:nvPr/>
        </p:nvSpPr>
        <p:spPr>
          <a:xfrm>
            <a:off x="1318723" y="4419600"/>
            <a:ext cx="2067560" cy="2067560"/>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857486" y="4381501"/>
            <a:ext cx="2067560" cy="2067560"/>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413963" y="4343400"/>
            <a:ext cx="2067560" cy="2067560"/>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390886" y="4977163"/>
            <a:ext cx="966437" cy="966437"/>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233123" y="6296661"/>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p:cNvSpPr/>
          <p:nvPr/>
        </p:nvSpPr>
        <p:spPr>
          <a:xfrm>
            <a:off x="2233123" y="430108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Oval 13"/>
          <p:cNvSpPr/>
          <p:nvPr/>
        </p:nvSpPr>
        <p:spPr>
          <a:xfrm>
            <a:off x="5822947" y="5418624"/>
            <a:ext cx="143976" cy="143976"/>
          </a:xfrm>
          <a:prstGeom prst="ellipse">
            <a:avLst/>
          </a:prstGeom>
          <a:solidFill>
            <a:srgbClr val="3366FF"/>
          </a:solidFill>
          <a:ln>
            <a:solidFill>
              <a:srgbClr val="0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Oval 14"/>
          <p:cNvSpPr/>
          <p:nvPr/>
        </p:nvSpPr>
        <p:spPr>
          <a:xfrm>
            <a:off x="7262323" y="5203596"/>
            <a:ext cx="457200" cy="457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Oval 15"/>
          <p:cNvSpPr/>
          <p:nvPr/>
        </p:nvSpPr>
        <p:spPr>
          <a:xfrm>
            <a:off x="6584947" y="4605889"/>
            <a:ext cx="143976" cy="143976"/>
          </a:xfrm>
          <a:prstGeom prst="ellipse">
            <a:avLst/>
          </a:prstGeom>
          <a:solidFill>
            <a:srgbClr val="3366FF"/>
          </a:solidFill>
          <a:ln>
            <a:solidFill>
              <a:srgbClr val="0000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Oval 16"/>
          <p:cNvSpPr/>
          <p:nvPr/>
        </p:nvSpPr>
        <p:spPr>
          <a:xfrm>
            <a:off x="7414723" y="5366712"/>
            <a:ext cx="97138" cy="97138"/>
          </a:xfrm>
          <a:prstGeom prst="ellips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928323" y="4724400"/>
            <a:ext cx="914400" cy="914400"/>
          </a:xfrm>
          <a:prstGeom prst="rect">
            <a:avLst/>
          </a:prstGeom>
        </p:spPr>
        <p:txBody>
          <a:bodyPr vert="horz" wrap="none" lIns="91440" tIns="45720" rIns="91440" bIns="45720" rtlCol="0" anchor="b">
            <a:noAutofit/>
          </a:bodyPr>
          <a:lstStyle/>
          <a:p>
            <a:pPr algn="ctr"/>
            <a:r>
              <a:rPr lang="en-US" sz="2500" dirty="0">
                <a:latin typeface="Lexia Readable Regular"/>
                <a:cs typeface="Lexia Readable Regular"/>
              </a:rPr>
              <a:t>x</a:t>
            </a:r>
          </a:p>
        </p:txBody>
      </p:sp>
      <p:sp>
        <p:nvSpPr>
          <p:cNvPr id="20" name="TextBox 19"/>
          <p:cNvSpPr txBox="1"/>
          <p:nvPr/>
        </p:nvSpPr>
        <p:spPr>
          <a:xfrm>
            <a:off x="7033723" y="4724400"/>
            <a:ext cx="914400" cy="914400"/>
          </a:xfrm>
          <a:prstGeom prst="rect">
            <a:avLst/>
          </a:prstGeom>
        </p:spPr>
        <p:txBody>
          <a:bodyPr vert="horz" wrap="none" lIns="91440" tIns="45720" rIns="91440" bIns="45720" rtlCol="0" anchor="b">
            <a:noAutofit/>
          </a:bodyPr>
          <a:lstStyle/>
          <a:p>
            <a:pPr algn="ctr"/>
            <a:r>
              <a:rPr lang="en-US" sz="2500" dirty="0">
                <a:latin typeface="Lexia Readable Regular"/>
                <a:cs typeface="Lexia Readable Regular"/>
              </a:rPr>
              <a:t>x</a:t>
            </a:r>
          </a:p>
        </p:txBody>
      </p:sp>
      <p:cxnSp>
        <p:nvCxnSpPr>
          <p:cNvPr id="22" name="Straight Connector 21"/>
          <p:cNvCxnSpPr>
            <a:endCxn id="14" idx="2"/>
          </p:cNvCxnSpPr>
          <p:nvPr/>
        </p:nvCxnSpPr>
        <p:spPr>
          <a:xfrm>
            <a:off x="4900123" y="5463850"/>
            <a:ext cx="922824" cy="26762"/>
          </a:xfrm>
          <a:prstGeom prst="line">
            <a:avLst/>
          </a:prstGeom>
          <a:ln>
            <a:solidFill>
              <a:srgbClr val="000000"/>
            </a:solidFill>
            <a:prstDash val="soli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390886" y="5463850"/>
            <a:ext cx="497406" cy="8424"/>
          </a:xfrm>
          <a:prstGeom prst="line">
            <a:avLst/>
          </a:prstGeom>
          <a:ln>
            <a:solidFill>
              <a:srgbClr val="000000"/>
            </a:solidFill>
            <a:prstDash val="solid"/>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442923" y="4724400"/>
            <a:ext cx="914400" cy="914400"/>
          </a:xfrm>
          <a:prstGeom prst="rect">
            <a:avLst/>
          </a:prstGeom>
        </p:spPr>
        <p:txBody>
          <a:bodyPr vert="horz" wrap="none" lIns="91440" tIns="45720" rIns="91440" bIns="45720" rtlCol="0" anchor="b">
            <a:noAutofit/>
          </a:bodyPr>
          <a:lstStyle/>
          <a:p>
            <a:pPr algn="ctr"/>
            <a:r>
              <a:rPr lang="en-US" sz="2500" dirty="0">
                <a:latin typeface="Lexia Readable Regular"/>
                <a:cs typeface="Lexia Readable Regular"/>
              </a:rPr>
              <a:t>x</a:t>
            </a:r>
          </a:p>
        </p:txBody>
      </p:sp>
      <p:sp>
        <p:nvSpPr>
          <p:cNvPr id="31" name="TextBox 30"/>
          <p:cNvSpPr txBox="1"/>
          <p:nvPr/>
        </p:nvSpPr>
        <p:spPr>
          <a:xfrm>
            <a:off x="3712024" y="6244433"/>
            <a:ext cx="914400" cy="914400"/>
          </a:xfrm>
          <a:prstGeom prst="rect">
            <a:avLst/>
          </a:prstGeom>
        </p:spPr>
        <p:txBody>
          <a:bodyPr vert="horz" wrap="none" lIns="91440" tIns="45720" rIns="91440" bIns="45720" rtlCol="0" anchor="b">
            <a:noAutofit/>
          </a:bodyPr>
          <a:lstStyle/>
          <a:p>
            <a:pPr algn="ctr"/>
            <a:endParaRPr lang="en-US" sz="2500" dirty="0">
              <a:latin typeface="Lexia Readable Regular"/>
              <a:cs typeface="Lexia Readable Regular"/>
            </a:endParaRPr>
          </a:p>
        </p:txBody>
      </p:sp>
      <p:sp>
        <p:nvSpPr>
          <p:cNvPr id="32" name="TextBox 31"/>
          <p:cNvSpPr txBox="1"/>
          <p:nvPr/>
        </p:nvSpPr>
        <p:spPr>
          <a:xfrm>
            <a:off x="5061303" y="48006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r</a:t>
            </a:r>
            <a:r>
              <a:rPr lang="en-US" sz="1600" baseline="-25000" dirty="0">
                <a:latin typeface="Lexia Readable Regular"/>
                <a:cs typeface="Lexia Readable Regular"/>
              </a:rPr>
              <a:t>2</a:t>
            </a:r>
          </a:p>
        </p:txBody>
      </p:sp>
      <p:sp>
        <p:nvSpPr>
          <p:cNvPr id="33" name="TextBox 32"/>
          <p:cNvSpPr txBox="1"/>
          <p:nvPr/>
        </p:nvSpPr>
        <p:spPr>
          <a:xfrm>
            <a:off x="5585923" y="48768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m</a:t>
            </a:r>
            <a:r>
              <a:rPr lang="en-US" sz="1600" baseline="-25000" dirty="0">
                <a:latin typeface="Lexia Readable Regular"/>
                <a:cs typeface="Lexia Readable Regular"/>
              </a:rPr>
              <a:t>2</a:t>
            </a:r>
          </a:p>
        </p:txBody>
      </p:sp>
      <p:sp>
        <p:nvSpPr>
          <p:cNvPr id="34" name="TextBox 33"/>
          <p:cNvSpPr txBox="1"/>
          <p:nvPr/>
        </p:nvSpPr>
        <p:spPr>
          <a:xfrm>
            <a:off x="3757123" y="48768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m</a:t>
            </a:r>
            <a:r>
              <a:rPr lang="en-US" sz="1600" baseline="-25000" dirty="0">
                <a:latin typeface="Lexia Readable Regular"/>
                <a:cs typeface="Lexia Readable Regular"/>
              </a:rPr>
              <a:t>1</a:t>
            </a:r>
          </a:p>
        </p:txBody>
      </p:sp>
      <p:sp>
        <p:nvSpPr>
          <p:cNvPr id="35" name="TextBox 34"/>
          <p:cNvSpPr txBox="1"/>
          <p:nvPr/>
        </p:nvSpPr>
        <p:spPr>
          <a:xfrm>
            <a:off x="4214323" y="48006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r</a:t>
            </a:r>
            <a:r>
              <a:rPr lang="en-US" sz="1600" baseline="-25000" dirty="0">
                <a:latin typeface="Lexia Readable Regular"/>
                <a:cs typeface="Lexia Readable Regular"/>
              </a:rPr>
              <a:t>1</a:t>
            </a:r>
          </a:p>
        </p:txBody>
      </p:sp>
      <p:sp>
        <p:nvSpPr>
          <p:cNvPr id="13" name="Oval 12"/>
          <p:cNvSpPr/>
          <p:nvPr/>
        </p:nvSpPr>
        <p:spPr>
          <a:xfrm>
            <a:off x="4228113" y="5311450"/>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 name="TextBox 35"/>
          <p:cNvSpPr txBox="1"/>
          <p:nvPr/>
        </p:nvSpPr>
        <p:spPr>
          <a:xfrm>
            <a:off x="1928323" y="34290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Equal masses</a:t>
            </a:r>
          </a:p>
        </p:txBody>
      </p:sp>
      <p:sp>
        <p:nvSpPr>
          <p:cNvPr id="37" name="TextBox 36"/>
          <p:cNvSpPr txBox="1"/>
          <p:nvPr/>
        </p:nvSpPr>
        <p:spPr>
          <a:xfrm>
            <a:off x="-228600" y="5915887"/>
            <a:ext cx="914400" cy="914400"/>
          </a:xfrm>
          <a:prstGeom prst="rect">
            <a:avLst/>
          </a:prstGeom>
        </p:spPr>
        <p:txBody>
          <a:bodyPr vert="horz" wrap="none" lIns="91440" tIns="45720" rIns="91440" bIns="45720" rtlCol="0" anchor="b">
            <a:noAutofit/>
          </a:bodyPr>
          <a:lstStyle/>
          <a:p>
            <a:pPr algn="ctr"/>
            <a:endParaRPr lang="en-US" sz="2500" dirty="0">
              <a:latin typeface="Lexia Readable Regular"/>
              <a:cs typeface="Lexia Readable Regular"/>
            </a:endParaRPr>
          </a:p>
        </p:txBody>
      </p:sp>
      <p:sp>
        <p:nvSpPr>
          <p:cNvPr id="38" name="TextBox 37"/>
          <p:cNvSpPr txBox="1"/>
          <p:nvPr/>
        </p:nvSpPr>
        <p:spPr>
          <a:xfrm>
            <a:off x="2156923" y="48768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CM</a:t>
            </a:r>
          </a:p>
        </p:txBody>
      </p:sp>
      <p:sp>
        <p:nvSpPr>
          <p:cNvPr id="39" name="TextBox 38"/>
          <p:cNvSpPr txBox="1"/>
          <p:nvPr/>
        </p:nvSpPr>
        <p:spPr>
          <a:xfrm>
            <a:off x="7033723" y="3429000"/>
            <a:ext cx="914400" cy="914400"/>
          </a:xfrm>
          <a:prstGeom prst="rect">
            <a:avLst/>
          </a:prstGeom>
        </p:spPr>
        <p:txBody>
          <a:bodyPr vert="horz" wrap="none" lIns="91440" tIns="45720" rIns="91440" bIns="45720" rtlCol="0" anchor="b">
            <a:noAutofit/>
          </a:bodyPr>
          <a:lstStyle/>
          <a:p>
            <a:pPr algn="ctr"/>
            <a:r>
              <a:rPr lang="en-US" sz="1600" dirty="0">
                <a:latin typeface="Lexia Readable Regular"/>
                <a:cs typeface="Lexia Readable Regular"/>
              </a:rPr>
              <a:t>m</a:t>
            </a:r>
            <a:r>
              <a:rPr lang="en-US" sz="1600" baseline="-25000" dirty="0">
                <a:latin typeface="Lexia Readable Regular"/>
                <a:cs typeface="Lexia Readable Regular"/>
              </a:rPr>
              <a:t>1</a:t>
            </a:r>
            <a:r>
              <a:rPr lang="en-US" sz="1600" dirty="0">
                <a:latin typeface="Lexia Readable Regular"/>
                <a:cs typeface="Lexia Readable Regular"/>
              </a:rPr>
              <a:t> &gt;&gt; m</a:t>
            </a:r>
            <a:r>
              <a:rPr lang="en-US" sz="1600" baseline="-25000" dirty="0">
                <a:latin typeface="Lexia Readable Regular"/>
                <a:cs typeface="Lexia Readable Regular"/>
              </a:rPr>
              <a:t>2</a:t>
            </a:r>
            <a:r>
              <a:rPr lang="en-US" sz="1600" dirty="0">
                <a:latin typeface="Lexia Readable Regular"/>
                <a:cs typeface="Lexia Readable Regular"/>
              </a:rPr>
              <a:t> (Like star</a:t>
            </a:r>
            <a:br>
              <a:rPr lang="en-US" sz="1600" dirty="0">
                <a:latin typeface="Lexia Readable Regular"/>
                <a:cs typeface="Lexia Readable Regular"/>
              </a:rPr>
            </a:br>
            <a:r>
              <a:rPr lang="en-US" sz="1600" dirty="0">
                <a:latin typeface="Lexia Readable Regular"/>
                <a:cs typeface="Lexia Readable Regular"/>
              </a:rPr>
              <a:t>and planet)</a:t>
            </a:r>
          </a:p>
        </p:txBody>
      </p:sp>
    </p:spTree>
    <p:extLst>
      <p:ext uri="{BB962C8B-B14F-4D97-AF65-F5344CB8AC3E}">
        <p14:creationId xmlns:p14="http://schemas.microsoft.com/office/powerpoint/2010/main" val="395087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4B5CE1F-B194-DB41-8F1A-75E5B03B521C}"/>
              </a:ext>
            </a:extLst>
          </p:cNvPr>
          <p:cNvSpPr>
            <a:spLocks noGrp="1"/>
          </p:cNvSpPr>
          <p:nvPr>
            <p:ph type="dt" sz="half" idx="10"/>
          </p:nvPr>
        </p:nvSpPr>
        <p:spPr>
          <a:xfrm>
            <a:off x="4495800" y="6569075"/>
            <a:ext cx="1219198" cy="365125"/>
          </a:xfrm>
        </p:spPr>
        <p:txBody>
          <a:bodyPr/>
          <a:lstStyle/>
          <a:p>
            <a:r>
              <a:rPr lang="en-US"/>
              <a:t>Spring 2020</a:t>
            </a:r>
            <a:endParaRPr lang="en-US" dirty="0"/>
          </a:p>
        </p:txBody>
      </p:sp>
      <p:sp>
        <p:nvSpPr>
          <p:cNvPr id="5" name="Footer Placeholder 4">
            <a:extLst>
              <a:ext uri="{FF2B5EF4-FFF2-40B4-BE49-F238E27FC236}">
                <a16:creationId xmlns:a16="http://schemas.microsoft.com/office/drawing/2014/main" id="{9E281D80-9665-F749-98D8-4578FB38D0EA}"/>
              </a:ext>
            </a:extLst>
          </p:cNvPr>
          <p:cNvSpPr>
            <a:spLocks noGrp="1"/>
          </p:cNvSpPr>
          <p:nvPr>
            <p:ph type="ftr" sz="quarter" idx="11"/>
          </p:nvPr>
        </p:nvSpPr>
        <p:spPr>
          <a:xfrm>
            <a:off x="5714999" y="6569075"/>
            <a:ext cx="1142999" cy="365125"/>
          </a:xfrm>
        </p:spPr>
        <p:txBody>
          <a:bodyPr/>
          <a:lstStyle/>
          <a:p>
            <a:r>
              <a:rPr lang="en-US"/>
              <a:t>Lecture</a:t>
            </a:r>
            <a:endParaRPr lang="en-US" dirty="0"/>
          </a:p>
        </p:txBody>
      </p:sp>
      <p:sp>
        <p:nvSpPr>
          <p:cNvPr id="2" name="Title 1">
            <a:extLst>
              <a:ext uri="{FF2B5EF4-FFF2-40B4-BE49-F238E27FC236}">
                <a16:creationId xmlns:a16="http://schemas.microsoft.com/office/drawing/2014/main" id="{2AC2B74F-F637-8F43-892F-2B091BD955E9}"/>
              </a:ext>
            </a:extLst>
          </p:cNvPr>
          <p:cNvSpPr>
            <a:spLocks noGrp="1"/>
          </p:cNvSpPr>
          <p:nvPr>
            <p:ph type="title" idx="4294967295"/>
          </p:nvPr>
        </p:nvSpPr>
        <p:spPr>
          <a:xfrm>
            <a:off x="1804988" y="177800"/>
            <a:ext cx="7339012" cy="1239838"/>
          </a:xfrm>
        </p:spPr>
        <p:txBody>
          <a:bodyPr/>
          <a:lstStyle/>
          <a:p>
            <a:r>
              <a:rPr lang="en-US" dirty="0"/>
              <a:t>Betelgeuse is OK</a:t>
            </a:r>
          </a:p>
        </p:txBody>
      </p:sp>
      <p:pic>
        <p:nvPicPr>
          <p:cNvPr id="14" name="Content Placeholder 13">
            <a:extLst>
              <a:ext uri="{FF2B5EF4-FFF2-40B4-BE49-F238E27FC236}">
                <a16:creationId xmlns:a16="http://schemas.microsoft.com/office/drawing/2014/main" id="{92F0FEDA-381B-FD4C-B09B-6D428C1B71D2}"/>
              </a:ext>
            </a:extLst>
          </p:cNvPr>
          <p:cNvPicPr>
            <a:picLocks noGrp="1" noChangeAspect="1"/>
          </p:cNvPicPr>
          <p:nvPr>
            <p:ph idx="4294967295"/>
          </p:nvPr>
        </p:nvPicPr>
        <p:blipFill>
          <a:blip r:embed="rId3"/>
          <a:stretch>
            <a:fillRect/>
          </a:stretch>
        </p:blipFill>
        <p:spPr>
          <a:xfrm>
            <a:off x="1025769" y="1736723"/>
            <a:ext cx="5964237" cy="4572000"/>
          </a:xfrm>
        </p:spPr>
      </p:pic>
      <p:cxnSp>
        <p:nvCxnSpPr>
          <p:cNvPr id="9" name="Straight Connector 8">
            <a:extLst>
              <a:ext uri="{FF2B5EF4-FFF2-40B4-BE49-F238E27FC236}">
                <a16:creationId xmlns:a16="http://schemas.microsoft.com/office/drawing/2014/main" id="{BA88BA2C-5254-FE4C-A1ED-DE0E8B83605E}"/>
              </a:ext>
            </a:extLst>
          </p:cNvPr>
          <p:cNvCxnSpPr/>
          <p:nvPr/>
        </p:nvCxnSpPr>
        <p:spPr>
          <a:xfrm>
            <a:off x="990600" y="3032123"/>
            <a:ext cx="693420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4554F3-05DD-314C-A787-AD13F04A4E36}"/>
              </a:ext>
            </a:extLst>
          </p:cNvPr>
          <p:cNvSpPr txBox="1"/>
          <p:nvPr/>
        </p:nvSpPr>
        <p:spPr>
          <a:xfrm>
            <a:off x="2553546" y="2527953"/>
            <a:ext cx="3403496" cy="523220"/>
          </a:xfrm>
          <a:prstGeom prst="rect">
            <a:avLst/>
          </a:prstGeom>
          <a:noFill/>
        </p:spPr>
        <p:txBody>
          <a:bodyPr wrap="none" rtlCol="0">
            <a:spAutoFit/>
          </a:bodyPr>
          <a:lstStyle/>
          <a:p>
            <a:r>
              <a:rPr lang="en-US" sz="2800" dirty="0"/>
              <a:t>Average Brightness</a:t>
            </a:r>
          </a:p>
        </p:txBody>
      </p:sp>
      <p:pic>
        <p:nvPicPr>
          <p:cNvPr id="15" name="Picture 14">
            <a:extLst>
              <a:ext uri="{FF2B5EF4-FFF2-40B4-BE49-F238E27FC236}">
                <a16:creationId xmlns:a16="http://schemas.microsoft.com/office/drawing/2014/main" id="{E05A5D92-D2E4-CC4A-B298-54AA62CE7476}"/>
              </a:ext>
            </a:extLst>
          </p:cNvPr>
          <p:cNvPicPr>
            <a:picLocks noChangeAspect="1"/>
          </p:cNvPicPr>
          <p:nvPr/>
        </p:nvPicPr>
        <p:blipFill>
          <a:blip r:embed="rId4"/>
          <a:stretch>
            <a:fillRect/>
          </a:stretch>
        </p:blipFill>
        <p:spPr>
          <a:xfrm>
            <a:off x="6096000" y="-196848"/>
            <a:ext cx="2044683" cy="2559048"/>
          </a:xfrm>
          <a:prstGeom prst="rect">
            <a:avLst/>
          </a:prstGeom>
        </p:spPr>
      </p:pic>
    </p:spTree>
    <p:extLst>
      <p:ext uri="{BB962C8B-B14F-4D97-AF65-F5344CB8AC3E}">
        <p14:creationId xmlns:p14="http://schemas.microsoft.com/office/powerpoint/2010/main" val="2731076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R Diagram.jpg">
            <a:extLst>
              <a:ext uri="{FF2B5EF4-FFF2-40B4-BE49-F238E27FC236}">
                <a16:creationId xmlns:a16="http://schemas.microsoft.com/office/drawing/2014/main" id="{7B860D05-C429-CE41-B97E-70F34BAB17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0"/>
            <a:ext cx="6726115" cy="6858000"/>
          </a:xfrm>
          <a:prstGeom prst="rect">
            <a:avLst/>
          </a:prstGeom>
        </p:spPr>
      </p:pic>
    </p:spTree>
    <p:extLst>
      <p:ext uri="{BB962C8B-B14F-4D97-AF65-F5344CB8AC3E}">
        <p14:creationId xmlns:p14="http://schemas.microsoft.com/office/powerpoint/2010/main" val="2264184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77802"/>
            <a:ext cx="7924800" cy="949322"/>
          </a:xfrm>
        </p:spPr>
        <p:txBody>
          <a:bodyPr/>
          <a:lstStyle/>
          <a:p>
            <a:r>
              <a:rPr lang="en-US" dirty="0"/>
              <a:t>Trends for Main-Sequence Stars</a:t>
            </a:r>
          </a:p>
        </p:txBody>
      </p:sp>
      <p:sp>
        <p:nvSpPr>
          <p:cNvPr id="3" name="Content Placeholder 2"/>
          <p:cNvSpPr>
            <a:spLocks noGrp="1"/>
          </p:cNvSpPr>
          <p:nvPr>
            <p:ph idx="1"/>
          </p:nvPr>
        </p:nvSpPr>
        <p:spPr>
          <a:xfrm>
            <a:off x="914399" y="1371600"/>
            <a:ext cx="7620000" cy="5105400"/>
          </a:xfrm>
        </p:spPr>
        <p:txBody>
          <a:bodyPr>
            <a:normAutofit fontScale="70000" lnSpcReduction="20000"/>
          </a:bodyPr>
          <a:lstStyle/>
          <a:p>
            <a:r>
              <a:rPr lang="en-US" dirty="0"/>
              <a:t>Once all stellar properties were measured, trends emerged. Eventually derived.</a:t>
            </a:r>
          </a:p>
          <a:p>
            <a:r>
              <a:rPr lang="en-US" dirty="0"/>
              <a:t>All stellar properties can be scaled to mass (“scaling relations”)</a:t>
            </a:r>
          </a:p>
          <a:p>
            <a:r>
              <a:rPr lang="en-US" dirty="0"/>
              <a:t>These relations are true only for main-sequence stars (nuclear physics built into these expressions)</a:t>
            </a:r>
            <a:br>
              <a:rPr lang="en-US" dirty="0"/>
            </a:br>
            <a:br>
              <a:rPr lang="en-US" dirty="0"/>
            </a:br>
            <a:br>
              <a:rPr lang="en-US" dirty="0"/>
            </a:br>
            <a:br>
              <a:rPr lang="en-US" dirty="0"/>
            </a:br>
            <a:br>
              <a:rPr lang="en-US" dirty="0"/>
            </a:br>
            <a:br>
              <a:rPr lang="en-US" dirty="0"/>
            </a:br>
            <a:endParaRPr lang="en-US" dirty="0"/>
          </a:p>
          <a:p>
            <a:endParaRPr lang="en-US" dirty="0"/>
          </a:p>
          <a:p>
            <a:r>
              <a:rPr lang="en-US" dirty="0"/>
              <a:t>The mass-luminosity relation implies </a:t>
            </a:r>
            <a:r>
              <a:rPr lang="en-US" dirty="0">
                <a:solidFill>
                  <a:srgbClr val="C00000"/>
                </a:solidFill>
              </a:rPr>
              <a:t>that massive stars live short lives.</a:t>
            </a:r>
            <a:r>
              <a:rPr lang="en-US" dirty="0"/>
              <a:t> They have more fuel, but burn through it faster!</a:t>
            </a:r>
          </a:p>
        </p:txBody>
      </p:sp>
      <p:sp>
        <p:nvSpPr>
          <p:cNvPr id="4" name="Slide Number Placeholder 3"/>
          <p:cNvSpPr>
            <a:spLocks noGrp="1"/>
          </p:cNvSpPr>
          <p:nvPr>
            <p:ph type="sldNum" sz="quarter" idx="12"/>
          </p:nvPr>
        </p:nvSpPr>
        <p:spPr>
          <a:xfrm>
            <a:off x="7924798" y="6356352"/>
            <a:ext cx="1066802" cy="365125"/>
          </a:xfrm>
        </p:spPr>
        <p:txBody>
          <a:bodyPr/>
          <a:lstStyle/>
          <a:p>
            <a:fld id="{6E2D2B3B-882E-40F3-A32F-6DD516915044}" type="slidenum">
              <a:rPr lang="en-US" smtClean="0"/>
              <a:pPr/>
              <a:t>31</a:t>
            </a:fld>
            <a:endParaRPr lang="en-US" dirty="0"/>
          </a:p>
        </p:txBody>
      </p:sp>
      <p:pic>
        <p:nvPicPr>
          <p:cNvPr id="6" name="Picture 5" descr="Screen Shot 2015-06-14 at 7.03.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099" y="3429000"/>
            <a:ext cx="2514600" cy="1815782"/>
          </a:xfrm>
          <a:prstGeom prst="rect">
            <a:avLst/>
          </a:prstGeom>
        </p:spPr>
      </p:pic>
    </p:spTree>
    <p:extLst>
      <p:ext uri="{BB962C8B-B14F-4D97-AF65-F5344CB8AC3E}">
        <p14:creationId xmlns:p14="http://schemas.microsoft.com/office/powerpoint/2010/main" val="372176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42_Trapezium_Bi-color_9-22-12.png">
            <a:extLst>
              <a:ext uri="{FF2B5EF4-FFF2-40B4-BE49-F238E27FC236}">
                <a16:creationId xmlns:a16="http://schemas.microsoft.com/office/drawing/2014/main" id="{28C09F84-861A-5D40-B8E0-005DF6700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8100"/>
            <a:ext cx="8372293" cy="6858000"/>
          </a:xfrm>
          <a:prstGeom prst="rect">
            <a:avLst/>
          </a:prstGeom>
        </p:spPr>
      </p:pic>
    </p:spTree>
    <p:extLst>
      <p:ext uri="{BB962C8B-B14F-4D97-AF65-F5344CB8AC3E}">
        <p14:creationId xmlns:p14="http://schemas.microsoft.com/office/powerpoint/2010/main" val="114722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588" y="-304800"/>
            <a:ext cx="7339012" cy="1239837"/>
          </a:xfrm>
        </p:spPr>
        <p:txBody>
          <a:bodyPr/>
          <a:lstStyle/>
          <a:p>
            <a:r>
              <a:rPr lang="en-US" dirty="0"/>
              <a:t>Some Properties of MS Stars</a:t>
            </a:r>
          </a:p>
        </p:txBody>
      </p:sp>
      <p:sp>
        <p:nvSpPr>
          <p:cNvPr id="3" name="Content Placeholder 2"/>
          <p:cNvSpPr>
            <a:spLocks noGrp="1"/>
          </p:cNvSpPr>
          <p:nvPr>
            <p:ph idx="1"/>
          </p:nvPr>
        </p:nvSpPr>
        <p:spPr>
          <a:xfrm>
            <a:off x="914399" y="5029200"/>
            <a:ext cx="7620000" cy="1600200"/>
          </a:xfrm>
        </p:spPr>
        <p:txBody>
          <a:bodyPr>
            <a:normAutofit fontScale="92500" lnSpcReduction="10000"/>
          </a:bodyPr>
          <a:lstStyle/>
          <a:p>
            <a:r>
              <a:rPr lang="en-US" dirty="0"/>
              <a:t>The Sun is a G2 star. Majority of stars in galaxy are K and M (average mass = ½ the Sun). Still, the Sun is a garden-variety star.</a:t>
            </a:r>
          </a:p>
        </p:txBody>
      </p:sp>
      <p:sp>
        <p:nvSpPr>
          <p:cNvPr id="4" name="Slide Number Placeholder 3"/>
          <p:cNvSpPr>
            <a:spLocks noGrp="1"/>
          </p:cNvSpPr>
          <p:nvPr>
            <p:ph type="sldNum" sz="quarter" idx="12"/>
          </p:nvPr>
        </p:nvSpPr>
        <p:spPr>
          <a:xfrm>
            <a:off x="7924798" y="6356352"/>
            <a:ext cx="1066802" cy="365125"/>
          </a:xfrm>
        </p:spPr>
        <p:txBody>
          <a:bodyPr/>
          <a:lstStyle/>
          <a:p>
            <a:fld id="{6E2D2B3B-882E-40F3-A32F-6DD516915044}" type="slidenum">
              <a:rPr lang="en-US" smtClean="0"/>
              <a:pPr/>
              <a:t>33</a:t>
            </a:fld>
            <a:endParaRPr lang="en-US" dirty="0"/>
          </a:p>
        </p:txBody>
      </p:sp>
      <p:graphicFrame>
        <p:nvGraphicFramePr>
          <p:cNvPr id="6" name="Table 5"/>
          <p:cNvGraphicFramePr>
            <a:graphicFrameLocks noGrp="1"/>
          </p:cNvGraphicFramePr>
          <p:nvPr>
            <p:extLst/>
          </p:nvPr>
        </p:nvGraphicFramePr>
        <p:xfrm>
          <a:off x="1142999" y="1219200"/>
          <a:ext cx="7315200" cy="3708400"/>
        </p:xfrm>
        <a:graphic>
          <a:graphicData uri="http://schemas.openxmlformats.org/drawingml/2006/table">
            <a:tbl>
              <a:tblPr firstRow="1" bandRow="1">
                <a:tableStyleId>{3B4B98B0-60AC-42C2-AFA5-B58CD77FA1E5}</a:tableStyleId>
              </a:tblPr>
              <a:tblGrid>
                <a:gridCol w="1463040">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097280">
                  <a:extLst>
                    <a:ext uri="{9D8B030D-6E8A-4147-A177-3AD203B41FA5}">
                      <a16:colId xmlns:a16="http://schemas.microsoft.com/office/drawing/2014/main" val="20002"/>
                    </a:ext>
                  </a:extLst>
                </a:gridCol>
                <a:gridCol w="207264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US" dirty="0">
                          <a:latin typeface="Lexia Readable Regular"/>
                          <a:cs typeface="Lexia Readable Regular"/>
                        </a:rPr>
                        <a:t>Type</a:t>
                      </a:r>
                    </a:p>
                  </a:txBody>
                  <a:tcPr/>
                </a:tc>
                <a:tc>
                  <a:txBody>
                    <a:bodyPr/>
                    <a:lstStyle/>
                    <a:p>
                      <a:pPr algn="ctr"/>
                      <a:r>
                        <a:rPr lang="en-US" dirty="0">
                          <a:latin typeface="Lexia Readable Regular"/>
                          <a:cs typeface="Lexia Readable Regular"/>
                        </a:rPr>
                        <a:t>Mass (Sun)</a:t>
                      </a:r>
                    </a:p>
                  </a:txBody>
                  <a:tcPr/>
                </a:tc>
                <a:tc>
                  <a:txBody>
                    <a:bodyPr/>
                    <a:lstStyle/>
                    <a:p>
                      <a:pPr algn="ctr"/>
                      <a:r>
                        <a:rPr lang="en-US" dirty="0">
                          <a:latin typeface="Lexia Readable Regular"/>
                          <a:cs typeface="Lexia Readable Regular"/>
                        </a:rPr>
                        <a:t>T (K)</a:t>
                      </a:r>
                    </a:p>
                  </a:txBody>
                  <a:tcPr/>
                </a:tc>
                <a:tc>
                  <a:txBody>
                    <a:bodyPr/>
                    <a:lstStyle/>
                    <a:p>
                      <a:pPr algn="ctr"/>
                      <a:r>
                        <a:rPr lang="en-US" dirty="0">
                          <a:latin typeface="Lexia Readable Regular"/>
                          <a:cs typeface="Lexia Readable Regular"/>
                        </a:rPr>
                        <a:t>L</a:t>
                      </a:r>
                      <a:r>
                        <a:rPr lang="en-US" baseline="0" dirty="0">
                          <a:latin typeface="Lexia Readable Regular"/>
                          <a:cs typeface="Lexia Readable Regular"/>
                        </a:rPr>
                        <a:t>uminosity (Sun)</a:t>
                      </a:r>
                      <a:endParaRPr lang="en-US" dirty="0">
                        <a:latin typeface="Lexia Readable Regular"/>
                        <a:cs typeface="Lexia Readable Regular"/>
                      </a:endParaRPr>
                    </a:p>
                  </a:txBody>
                  <a:tcPr/>
                </a:tc>
                <a:tc>
                  <a:txBody>
                    <a:bodyPr/>
                    <a:lstStyle/>
                    <a:p>
                      <a:pPr algn="ctr"/>
                      <a:r>
                        <a:rPr lang="en-US" dirty="0">
                          <a:latin typeface="Lexia Readable Regular"/>
                          <a:cs typeface="Lexia Readable Regular"/>
                        </a:rPr>
                        <a:t>R (Sun)</a:t>
                      </a:r>
                    </a:p>
                  </a:txBody>
                  <a:tcPr/>
                </a:tc>
                <a:extLst>
                  <a:ext uri="{0D108BD9-81ED-4DB2-BD59-A6C34878D82A}">
                    <a16:rowId xmlns:a16="http://schemas.microsoft.com/office/drawing/2014/main" val="10000"/>
                  </a:ext>
                </a:extLst>
              </a:tr>
              <a:tr h="370840">
                <a:tc>
                  <a:txBody>
                    <a:bodyPr/>
                    <a:lstStyle/>
                    <a:p>
                      <a:pPr algn="ctr"/>
                      <a:r>
                        <a:rPr lang="en-US" dirty="0">
                          <a:latin typeface="Lexia Readable Regular"/>
                          <a:cs typeface="Lexia Readable Regular"/>
                        </a:rPr>
                        <a:t>05</a:t>
                      </a:r>
                    </a:p>
                  </a:txBody>
                  <a:tcPr/>
                </a:tc>
                <a:tc>
                  <a:txBody>
                    <a:bodyPr/>
                    <a:lstStyle/>
                    <a:p>
                      <a:r>
                        <a:rPr lang="en-US" dirty="0">
                          <a:latin typeface="Lexia Readable Regular"/>
                          <a:cs typeface="Lexia Readable Regular"/>
                        </a:rPr>
                        <a:t>40</a:t>
                      </a:r>
                    </a:p>
                  </a:txBody>
                  <a:tcPr/>
                </a:tc>
                <a:tc>
                  <a:txBody>
                    <a:bodyPr/>
                    <a:lstStyle/>
                    <a:p>
                      <a:r>
                        <a:rPr lang="en-US" dirty="0">
                          <a:latin typeface="Lexia Readable Regular"/>
                          <a:cs typeface="Lexia Readable Regular"/>
                        </a:rPr>
                        <a:t>40,000</a:t>
                      </a:r>
                    </a:p>
                  </a:txBody>
                  <a:tcPr/>
                </a:tc>
                <a:tc>
                  <a:txBody>
                    <a:bodyPr/>
                    <a:lstStyle/>
                    <a:p>
                      <a:r>
                        <a:rPr lang="en-US" dirty="0">
                          <a:latin typeface="Lexia Readable Regular"/>
                          <a:cs typeface="Lexia Readable Regular"/>
                        </a:rPr>
                        <a:t>500,000</a:t>
                      </a:r>
                    </a:p>
                  </a:txBody>
                  <a:tcPr/>
                </a:tc>
                <a:tc>
                  <a:txBody>
                    <a:bodyPr/>
                    <a:lstStyle/>
                    <a:p>
                      <a:r>
                        <a:rPr lang="en-US" dirty="0">
                          <a:latin typeface="Lexia Readable Regular"/>
                          <a:cs typeface="Lexia Readable Regular"/>
                        </a:rPr>
                        <a:t>18</a:t>
                      </a:r>
                    </a:p>
                  </a:txBody>
                  <a:tcPr/>
                </a:tc>
                <a:extLst>
                  <a:ext uri="{0D108BD9-81ED-4DB2-BD59-A6C34878D82A}">
                    <a16:rowId xmlns:a16="http://schemas.microsoft.com/office/drawing/2014/main" val="10001"/>
                  </a:ext>
                </a:extLst>
              </a:tr>
              <a:tr h="370840">
                <a:tc>
                  <a:txBody>
                    <a:bodyPr/>
                    <a:lstStyle/>
                    <a:p>
                      <a:pPr algn="ctr"/>
                      <a:r>
                        <a:rPr lang="en-US" dirty="0">
                          <a:latin typeface="Lexia Readable Regular"/>
                          <a:cs typeface="Lexia Readable Regular"/>
                        </a:rPr>
                        <a:t>B0</a:t>
                      </a:r>
                    </a:p>
                  </a:txBody>
                  <a:tcPr/>
                </a:tc>
                <a:tc>
                  <a:txBody>
                    <a:bodyPr/>
                    <a:lstStyle/>
                    <a:p>
                      <a:r>
                        <a:rPr lang="en-US" dirty="0">
                          <a:latin typeface="Lexia Readable Regular"/>
                          <a:cs typeface="Lexia Readable Regular"/>
                        </a:rPr>
                        <a:t>18</a:t>
                      </a:r>
                    </a:p>
                  </a:txBody>
                  <a:tcPr/>
                </a:tc>
                <a:tc>
                  <a:txBody>
                    <a:bodyPr/>
                    <a:lstStyle/>
                    <a:p>
                      <a:r>
                        <a:rPr lang="en-US" dirty="0">
                          <a:latin typeface="Lexia Readable Regular"/>
                          <a:cs typeface="Lexia Readable Regular"/>
                        </a:rPr>
                        <a:t>28,000</a:t>
                      </a:r>
                    </a:p>
                  </a:txBody>
                  <a:tcPr/>
                </a:tc>
                <a:tc>
                  <a:txBody>
                    <a:bodyPr/>
                    <a:lstStyle/>
                    <a:p>
                      <a:r>
                        <a:rPr lang="en-US" dirty="0">
                          <a:latin typeface="Lexia Readable Regular"/>
                          <a:cs typeface="Lexia Readable Regular"/>
                        </a:rPr>
                        <a:t>20,000</a:t>
                      </a:r>
                    </a:p>
                  </a:txBody>
                  <a:tcPr/>
                </a:tc>
                <a:tc>
                  <a:txBody>
                    <a:bodyPr/>
                    <a:lstStyle/>
                    <a:p>
                      <a:r>
                        <a:rPr lang="en-US" dirty="0">
                          <a:latin typeface="Lexia Readable Regular"/>
                          <a:cs typeface="Lexia Readable Regular"/>
                        </a:rPr>
                        <a:t>7.4</a:t>
                      </a:r>
                    </a:p>
                  </a:txBody>
                  <a:tcPr/>
                </a:tc>
                <a:extLst>
                  <a:ext uri="{0D108BD9-81ED-4DB2-BD59-A6C34878D82A}">
                    <a16:rowId xmlns:a16="http://schemas.microsoft.com/office/drawing/2014/main" val="10002"/>
                  </a:ext>
                </a:extLst>
              </a:tr>
              <a:tr h="370840">
                <a:tc>
                  <a:txBody>
                    <a:bodyPr/>
                    <a:lstStyle/>
                    <a:p>
                      <a:pPr algn="ctr"/>
                      <a:r>
                        <a:rPr lang="en-US" dirty="0">
                          <a:latin typeface="Lexia Readable Regular"/>
                          <a:cs typeface="Lexia Readable Regular"/>
                        </a:rPr>
                        <a:t>B5</a:t>
                      </a:r>
                    </a:p>
                  </a:txBody>
                  <a:tcPr/>
                </a:tc>
                <a:tc>
                  <a:txBody>
                    <a:bodyPr/>
                    <a:lstStyle/>
                    <a:p>
                      <a:r>
                        <a:rPr lang="en-US" dirty="0">
                          <a:latin typeface="Lexia Readable Regular"/>
                          <a:cs typeface="Lexia Readable Regular"/>
                        </a:rPr>
                        <a:t>6.5</a:t>
                      </a:r>
                    </a:p>
                  </a:txBody>
                  <a:tcPr/>
                </a:tc>
                <a:tc>
                  <a:txBody>
                    <a:bodyPr/>
                    <a:lstStyle/>
                    <a:p>
                      <a:r>
                        <a:rPr lang="en-US" dirty="0">
                          <a:latin typeface="Lexia Readable Regular"/>
                          <a:cs typeface="Lexia Readable Regular"/>
                        </a:rPr>
                        <a:t>15,000</a:t>
                      </a:r>
                    </a:p>
                  </a:txBody>
                  <a:tcPr/>
                </a:tc>
                <a:tc>
                  <a:txBody>
                    <a:bodyPr/>
                    <a:lstStyle/>
                    <a:p>
                      <a:r>
                        <a:rPr lang="en-US" dirty="0">
                          <a:latin typeface="Lexia Readable Regular"/>
                          <a:cs typeface="Lexia Readable Regular"/>
                        </a:rPr>
                        <a:t>800</a:t>
                      </a:r>
                    </a:p>
                  </a:txBody>
                  <a:tcPr/>
                </a:tc>
                <a:tc>
                  <a:txBody>
                    <a:bodyPr/>
                    <a:lstStyle/>
                    <a:p>
                      <a:r>
                        <a:rPr lang="en-US" dirty="0">
                          <a:latin typeface="Lexia Readable Regular"/>
                          <a:cs typeface="Lexia Readable Regular"/>
                        </a:rPr>
                        <a:t>3.8</a:t>
                      </a:r>
                    </a:p>
                  </a:txBody>
                  <a:tcPr/>
                </a:tc>
                <a:extLst>
                  <a:ext uri="{0D108BD9-81ED-4DB2-BD59-A6C34878D82A}">
                    <a16:rowId xmlns:a16="http://schemas.microsoft.com/office/drawing/2014/main" val="10003"/>
                  </a:ext>
                </a:extLst>
              </a:tr>
              <a:tr h="370840">
                <a:tc>
                  <a:txBody>
                    <a:bodyPr/>
                    <a:lstStyle/>
                    <a:p>
                      <a:pPr algn="ctr"/>
                      <a:r>
                        <a:rPr lang="en-US" dirty="0">
                          <a:latin typeface="Lexia Readable Regular"/>
                          <a:cs typeface="Lexia Readable Regular"/>
                        </a:rPr>
                        <a:t>A0</a:t>
                      </a:r>
                    </a:p>
                  </a:txBody>
                  <a:tcPr/>
                </a:tc>
                <a:tc>
                  <a:txBody>
                    <a:bodyPr/>
                    <a:lstStyle/>
                    <a:p>
                      <a:r>
                        <a:rPr lang="en-US" dirty="0">
                          <a:latin typeface="Lexia Readable Regular"/>
                          <a:cs typeface="Lexia Readable Regular"/>
                        </a:rPr>
                        <a:t>3.2</a:t>
                      </a:r>
                    </a:p>
                  </a:txBody>
                  <a:tcPr/>
                </a:tc>
                <a:tc>
                  <a:txBody>
                    <a:bodyPr/>
                    <a:lstStyle/>
                    <a:p>
                      <a:r>
                        <a:rPr lang="en-US" dirty="0">
                          <a:latin typeface="Lexia Readable Regular"/>
                          <a:cs typeface="Lexia Readable Regular"/>
                        </a:rPr>
                        <a:t>10,000</a:t>
                      </a:r>
                    </a:p>
                  </a:txBody>
                  <a:tcPr/>
                </a:tc>
                <a:tc>
                  <a:txBody>
                    <a:bodyPr/>
                    <a:lstStyle/>
                    <a:p>
                      <a:r>
                        <a:rPr lang="en-US" dirty="0">
                          <a:latin typeface="Lexia Readable Regular"/>
                          <a:cs typeface="Lexia Readable Regular"/>
                        </a:rPr>
                        <a:t>80</a:t>
                      </a:r>
                    </a:p>
                  </a:txBody>
                  <a:tcPr/>
                </a:tc>
                <a:tc>
                  <a:txBody>
                    <a:bodyPr/>
                    <a:lstStyle/>
                    <a:p>
                      <a:r>
                        <a:rPr lang="en-US" dirty="0">
                          <a:latin typeface="Lexia Readable Regular"/>
                          <a:cs typeface="Lexia Readable Regular"/>
                        </a:rPr>
                        <a:t>2.5</a:t>
                      </a:r>
                    </a:p>
                  </a:txBody>
                  <a:tcPr/>
                </a:tc>
                <a:extLst>
                  <a:ext uri="{0D108BD9-81ED-4DB2-BD59-A6C34878D82A}">
                    <a16:rowId xmlns:a16="http://schemas.microsoft.com/office/drawing/2014/main" val="10004"/>
                  </a:ext>
                </a:extLst>
              </a:tr>
              <a:tr h="370840">
                <a:tc>
                  <a:txBody>
                    <a:bodyPr/>
                    <a:lstStyle/>
                    <a:p>
                      <a:pPr algn="ctr"/>
                      <a:r>
                        <a:rPr lang="en-US" dirty="0">
                          <a:latin typeface="Lexia Readable Regular"/>
                          <a:cs typeface="Lexia Readable Regular"/>
                        </a:rPr>
                        <a:t>F0</a:t>
                      </a:r>
                    </a:p>
                  </a:txBody>
                  <a:tcPr/>
                </a:tc>
                <a:tc>
                  <a:txBody>
                    <a:bodyPr/>
                    <a:lstStyle/>
                    <a:p>
                      <a:r>
                        <a:rPr lang="en-US" dirty="0">
                          <a:latin typeface="Lexia Readable Regular"/>
                          <a:cs typeface="Lexia Readable Regular"/>
                        </a:rPr>
                        <a:t>1.7</a:t>
                      </a:r>
                    </a:p>
                  </a:txBody>
                  <a:tcPr/>
                </a:tc>
                <a:tc>
                  <a:txBody>
                    <a:bodyPr/>
                    <a:lstStyle/>
                    <a:p>
                      <a:r>
                        <a:rPr lang="en-US" dirty="0">
                          <a:latin typeface="Lexia Readable Regular"/>
                          <a:cs typeface="Lexia Readable Regular"/>
                        </a:rPr>
                        <a:t>7,400</a:t>
                      </a:r>
                    </a:p>
                  </a:txBody>
                  <a:tcPr/>
                </a:tc>
                <a:tc>
                  <a:txBody>
                    <a:bodyPr/>
                    <a:lstStyle/>
                    <a:p>
                      <a:r>
                        <a:rPr lang="en-US" dirty="0">
                          <a:latin typeface="Lexia Readable Regular"/>
                          <a:cs typeface="Lexia Readable Regular"/>
                        </a:rPr>
                        <a:t>6</a:t>
                      </a:r>
                    </a:p>
                  </a:txBody>
                  <a:tcPr/>
                </a:tc>
                <a:tc>
                  <a:txBody>
                    <a:bodyPr/>
                    <a:lstStyle/>
                    <a:p>
                      <a:r>
                        <a:rPr lang="en-US" dirty="0">
                          <a:latin typeface="Lexia Readable Regular"/>
                          <a:cs typeface="Lexia Readable Regular"/>
                        </a:rPr>
                        <a:t>1.4</a:t>
                      </a:r>
                    </a:p>
                  </a:txBody>
                  <a:tcPr/>
                </a:tc>
                <a:extLst>
                  <a:ext uri="{0D108BD9-81ED-4DB2-BD59-A6C34878D82A}">
                    <a16:rowId xmlns:a16="http://schemas.microsoft.com/office/drawing/2014/main" val="10005"/>
                  </a:ext>
                </a:extLst>
              </a:tr>
              <a:tr h="370840">
                <a:tc>
                  <a:txBody>
                    <a:bodyPr/>
                    <a:lstStyle/>
                    <a:p>
                      <a:pPr algn="ctr"/>
                      <a:r>
                        <a:rPr lang="en-US" dirty="0">
                          <a:latin typeface="Lexia Readable Regular"/>
                          <a:cs typeface="Lexia Readable Regular"/>
                        </a:rPr>
                        <a:t>G0</a:t>
                      </a:r>
                    </a:p>
                  </a:txBody>
                  <a:tcPr/>
                </a:tc>
                <a:tc>
                  <a:txBody>
                    <a:bodyPr/>
                    <a:lstStyle/>
                    <a:p>
                      <a:r>
                        <a:rPr lang="en-US" dirty="0">
                          <a:latin typeface="Lexia Readable Regular"/>
                          <a:cs typeface="Lexia Readable Regular"/>
                        </a:rPr>
                        <a:t>1.1</a:t>
                      </a:r>
                    </a:p>
                  </a:txBody>
                  <a:tcPr/>
                </a:tc>
                <a:tc>
                  <a:txBody>
                    <a:bodyPr/>
                    <a:lstStyle/>
                    <a:p>
                      <a:r>
                        <a:rPr lang="en-US" dirty="0">
                          <a:latin typeface="Lexia Readable Regular"/>
                          <a:cs typeface="Lexia Readable Regular"/>
                        </a:rPr>
                        <a:t>6,000</a:t>
                      </a:r>
                    </a:p>
                  </a:txBody>
                  <a:tcPr/>
                </a:tc>
                <a:tc>
                  <a:txBody>
                    <a:bodyPr/>
                    <a:lstStyle/>
                    <a:p>
                      <a:r>
                        <a:rPr lang="en-US" dirty="0">
                          <a:latin typeface="Lexia Readable Regular"/>
                          <a:cs typeface="Lexia Readable Regular"/>
                        </a:rPr>
                        <a:t>1.3</a:t>
                      </a:r>
                    </a:p>
                  </a:txBody>
                  <a:tcPr/>
                </a:tc>
                <a:tc>
                  <a:txBody>
                    <a:bodyPr/>
                    <a:lstStyle/>
                    <a:p>
                      <a:r>
                        <a:rPr lang="en-US" dirty="0">
                          <a:latin typeface="Lexia Readable Regular"/>
                          <a:cs typeface="Lexia Readable Regular"/>
                        </a:rPr>
                        <a:t>1.1</a:t>
                      </a:r>
                    </a:p>
                  </a:txBody>
                  <a:tcPr/>
                </a:tc>
                <a:extLst>
                  <a:ext uri="{0D108BD9-81ED-4DB2-BD59-A6C34878D82A}">
                    <a16:rowId xmlns:a16="http://schemas.microsoft.com/office/drawing/2014/main" val="10006"/>
                  </a:ext>
                </a:extLst>
              </a:tr>
              <a:tr h="370840">
                <a:tc>
                  <a:txBody>
                    <a:bodyPr/>
                    <a:lstStyle/>
                    <a:p>
                      <a:pPr algn="ctr"/>
                      <a:r>
                        <a:rPr lang="en-US" dirty="0">
                          <a:latin typeface="Lexia Readable Regular"/>
                          <a:cs typeface="Lexia Readable Regular"/>
                        </a:rPr>
                        <a:t>K0</a:t>
                      </a:r>
                    </a:p>
                  </a:txBody>
                  <a:tcPr/>
                </a:tc>
                <a:tc>
                  <a:txBody>
                    <a:bodyPr/>
                    <a:lstStyle/>
                    <a:p>
                      <a:r>
                        <a:rPr lang="en-US" dirty="0">
                          <a:latin typeface="Lexia Readable Regular"/>
                          <a:cs typeface="Lexia Readable Regular"/>
                        </a:rPr>
                        <a:t>0.8</a:t>
                      </a:r>
                    </a:p>
                  </a:txBody>
                  <a:tcPr/>
                </a:tc>
                <a:tc>
                  <a:txBody>
                    <a:bodyPr/>
                    <a:lstStyle/>
                    <a:p>
                      <a:r>
                        <a:rPr lang="en-US" dirty="0">
                          <a:latin typeface="Lexia Readable Regular"/>
                          <a:cs typeface="Lexia Readable Regular"/>
                        </a:rPr>
                        <a:t>4,900</a:t>
                      </a:r>
                    </a:p>
                  </a:txBody>
                  <a:tcPr/>
                </a:tc>
                <a:tc>
                  <a:txBody>
                    <a:bodyPr/>
                    <a:lstStyle/>
                    <a:p>
                      <a:r>
                        <a:rPr lang="en-US" dirty="0">
                          <a:latin typeface="Lexia Readable Regular"/>
                          <a:cs typeface="Lexia Readable Regular"/>
                        </a:rPr>
                        <a:t>0.4</a:t>
                      </a:r>
                    </a:p>
                  </a:txBody>
                  <a:tcPr/>
                </a:tc>
                <a:tc>
                  <a:txBody>
                    <a:bodyPr/>
                    <a:lstStyle/>
                    <a:p>
                      <a:r>
                        <a:rPr lang="en-US" dirty="0">
                          <a:latin typeface="Lexia Readable Regular"/>
                          <a:cs typeface="Lexia Readable Regular"/>
                        </a:rPr>
                        <a:t>0.8</a:t>
                      </a:r>
                    </a:p>
                  </a:txBody>
                  <a:tcPr/>
                </a:tc>
                <a:extLst>
                  <a:ext uri="{0D108BD9-81ED-4DB2-BD59-A6C34878D82A}">
                    <a16:rowId xmlns:a16="http://schemas.microsoft.com/office/drawing/2014/main" val="10007"/>
                  </a:ext>
                </a:extLst>
              </a:tr>
              <a:tr h="370840">
                <a:tc>
                  <a:txBody>
                    <a:bodyPr/>
                    <a:lstStyle/>
                    <a:p>
                      <a:pPr algn="ctr"/>
                      <a:r>
                        <a:rPr lang="en-US" dirty="0">
                          <a:latin typeface="Lexia Readable Regular"/>
                          <a:cs typeface="Lexia Readable Regular"/>
                        </a:rPr>
                        <a:t>M0</a:t>
                      </a:r>
                    </a:p>
                  </a:txBody>
                  <a:tcPr/>
                </a:tc>
                <a:tc>
                  <a:txBody>
                    <a:bodyPr/>
                    <a:lstStyle/>
                    <a:p>
                      <a:r>
                        <a:rPr lang="en-US" dirty="0">
                          <a:latin typeface="Lexia Readable Regular"/>
                          <a:cs typeface="Lexia Readable Regular"/>
                        </a:rPr>
                        <a:t>0.5</a:t>
                      </a:r>
                    </a:p>
                  </a:txBody>
                  <a:tcPr/>
                </a:tc>
                <a:tc>
                  <a:txBody>
                    <a:bodyPr/>
                    <a:lstStyle/>
                    <a:p>
                      <a:r>
                        <a:rPr lang="en-US" dirty="0">
                          <a:latin typeface="Lexia Readable Regular"/>
                          <a:cs typeface="Lexia Readable Regular"/>
                        </a:rPr>
                        <a:t>3,500</a:t>
                      </a:r>
                    </a:p>
                  </a:txBody>
                  <a:tcPr/>
                </a:tc>
                <a:tc>
                  <a:txBody>
                    <a:bodyPr/>
                    <a:lstStyle/>
                    <a:p>
                      <a:r>
                        <a:rPr lang="en-US" dirty="0">
                          <a:latin typeface="Lexia Readable Regular"/>
                          <a:cs typeface="Lexia Readable Regular"/>
                        </a:rPr>
                        <a:t>0.03</a:t>
                      </a:r>
                    </a:p>
                  </a:txBody>
                  <a:tcPr/>
                </a:tc>
                <a:tc>
                  <a:txBody>
                    <a:bodyPr/>
                    <a:lstStyle/>
                    <a:p>
                      <a:r>
                        <a:rPr lang="en-US" dirty="0">
                          <a:latin typeface="Lexia Readable Regular"/>
                          <a:cs typeface="Lexia Readable Regular"/>
                        </a:rPr>
                        <a:t>0.6</a:t>
                      </a:r>
                    </a:p>
                  </a:txBody>
                  <a:tcPr/>
                </a:tc>
                <a:extLst>
                  <a:ext uri="{0D108BD9-81ED-4DB2-BD59-A6C34878D82A}">
                    <a16:rowId xmlns:a16="http://schemas.microsoft.com/office/drawing/2014/main" val="10008"/>
                  </a:ext>
                </a:extLst>
              </a:tr>
              <a:tr h="370840">
                <a:tc>
                  <a:txBody>
                    <a:bodyPr/>
                    <a:lstStyle/>
                    <a:p>
                      <a:pPr algn="ctr"/>
                      <a:r>
                        <a:rPr lang="en-US" dirty="0">
                          <a:latin typeface="Lexia Readable Regular"/>
                          <a:cs typeface="Lexia Readable Regular"/>
                        </a:rPr>
                        <a:t>M5</a:t>
                      </a:r>
                    </a:p>
                  </a:txBody>
                  <a:tcPr/>
                </a:tc>
                <a:tc>
                  <a:txBody>
                    <a:bodyPr/>
                    <a:lstStyle/>
                    <a:p>
                      <a:r>
                        <a:rPr lang="en-US" dirty="0">
                          <a:latin typeface="Lexia Readable Regular"/>
                          <a:cs typeface="Lexia Readable Regular"/>
                        </a:rPr>
                        <a:t>0.2</a:t>
                      </a:r>
                    </a:p>
                  </a:txBody>
                  <a:tcPr/>
                </a:tc>
                <a:tc>
                  <a:txBody>
                    <a:bodyPr/>
                    <a:lstStyle/>
                    <a:p>
                      <a:r>
                        <a:rPr lang="en-US" dirty="0">
                          <a:latin typeface="Lexia Readable Regular"/>
                          <a:cs typeface="Lexia Readable Regular"/>
                        </a:rPr>
                        <a:t>2,800</a:t>
                      </a:r>
                    </a:p>
                  </a:txBody>
                  <a:tcPr/>
                </a:tc>
                <a:tc>
                  <a:txBody>
                    <a:bodyPr/>
                    <a:lstStyle/>
                    <a:p>
                      <a:r>
                        <a:rPr lang="en-US" dirty="0">
                          <a:latin typeface="Lexia Readable Regular"/>
                          <a:cs typeface="Lexia Readable Regular"/>
                        </a:rPr>
                        <a:t>0.008</a:t>
                      </a:r>
                    </a:p>
                  </a:txBody>
                  <a:tcPr/>
                </a:tc>
                <a:tc>
                  <a:txBody>
                    <a:bodyPr/>
                    <a:lstStyle/>
                    <a:p>
                      <a:r>
                        <a:rPr lang="en-US" dirty="0">
                          <a:latin typeface="Lexia Readable Regular"/>
                          <a:cs typeface="Lexia Readable Regular"/>
                        </a:rPr>
                        <a:t>0.3</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1944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0A044-36B1-A246-B469-ABE42FB6333D}"/>
              </a:ext>
            </a:extLst>
          </p:cNvPr>
          <p:cNvPicPr>
            <a:picLocks noChangeAspect="1"/>
          </p:cNvPicPr>
          <p:nvPr/>
        </p:nvPicPr>
        <p:blipFill>
          <a:blip r:embed="rId3"/>
          <a:stretch>
            <a:fillRect/>
          </a:stretch>
        </p:blipFill>
        <p:spPr>
          <a:xfrm>
            <a:off x="-381000" y="11723"/>
            <a:ext cx="9889067" cy="5562600"/>
          </a:xfrm>
          <a:prstGeom prst="rect">
            <a:avLst/>
          </a:prstGeom>
        </p:spPr>
      </p:pic>
    </p:spTree>
    <p:extLst>
      <p:ext uri="{BB962C8B-B14F-4D97-AF65-F5344CB8AC3E}">
        <p14:creationId xmlns:p14="http://schemas.microsoft.com/office/powerpoint/2010/main" val="91336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pPr/>
              <a:t>35</a:t>
            </a:fld>
            <a:endParaRPr lang="en-US" dirty="0"/>
          </a:p>
        </p:txBody>
      </p:sp>
      <p:sp>
        <p:nvSpPr>
          <p:cNvPr id="5" name="Footer Placeholder 4"/>
          <p:cNvSpPr>
            <a:spLocks noGrp="1"/>
          </p:cNvSpPr>
          <p:nvPr>
            <p:ph type="ftr" sz="quarter" idx="3"/>
          </p:nvPr>
        </p:nvSpPr>
        <p:spPr/>
        <p:txBody>
          <a:bodyPr/>
          <a:lstStyle/>
          <a:p>
            <a:r>
              <a:rPr lang="en-US"/>
              <a:t>Ay10 Summer 2015. Lecture 8</a:t>
            </a:r>
            <a:endParaRPr lang="en-US" dirty="0"/>
          </a:p>
        </p:txBody>
      </p:sp>
      <p:pic>
        <p:nvPicPr>
          <p:cNvPr id="6" name="Picture 5" descr="20111128_M42LRGB-PS3V1-215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69" y="6380"/>
            <a:ext cx="9144000" cy="6851620"/>
          </a:xfrm>
          <a:prstGeom prst="rect">
            <a:avLst/>
          </a:prstGeom>
        </p:spPr>
      </p:pic>
      <p:sp>
        <p:nvSpPr>
          <p:cNvPr id="7" name="TextBox 6"/>
          <p:cNvSpPr txBox="1"/>
          <p:nvPr/>
        </p:nvSpPr>
        <p:spPr>
          <a:xfrm>
            <a:off x="1905000" y="5257800"/>
            <a:ext cx="914400" cy="914400"/>
          </a:xfrm>
          <a:prstGeom prst="rect">
            <a:avLst/>
          </a:prstGeom>
        </p:spPr>
        <p:txBody>
          <a:bodyPr vert="horz" wrap="none" lIns="91440" tIns="45720" rIns="91440" bIns="45720" rtlCol="0" anchor="b">
            <a:noAutofit/>
          </a:bodyPr>
          <a:lstStyle/>
          <a:p>
            <a:pPr algn="ctr"/>
            <a:r>
              <a:rPr lang="en-US" sz="2500" dirty="0">
                <a:solidFill>
                  <a:srgbClr val="FCFBE7"/>
                </a:solidFill>
                <a:latin typeface="Lexia Readable Regular"/>
                <a:cs typeface="Lexia Readable Regular"/>
              </a:rPr>
              <a:t>~15 light years</a:t>
            </a:r>
          </a:p>
        </p:txBody>
      </p:sp>
      <p:cxnSp>
        <p:nvCxnSpPr>
          <p:cNvPr id="9" name="Straight Connector 8"/>
          <p:cNvCxnSpPr/>
          <p:nvPr/>
        </p:nvCxnSpPr>
        <p:spPr>
          <a:xfrm>
            <a:off x="1066800" y="5648960"/>
            <a:ext cx="6781800" cy="0"/>
          </a:xfrm>
          <a:prstGeom prst="line">
            <a:avLst/>
          </a:prstGeom>
          <a:ln w="57150" cmpd="sng">
            <a:solidFill>
              <a:schemeClr val="accent3"/>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0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E2D2B3B-882E-40F3-A32F-6DD516915044}" type="slidenum">
              <a:rPr lang="en-US" smtClean="0"/>
              <a:pPr/>
              <a:t>36</a:t>
            </a:fld>
            <a:endParaRPr lang="en-US" dirty="0"/>
          </a:p>
        </p:txBody>
      </p:sp>
      <p:sp>
        <p:nvSpPr>
          <p:cNvPr id="5" name="Footer Placeholder 4"/>
          <p:cNvSpPr>
            <a:spLocks noGrp="1"/>
          </p:cNvSpPr>
          <p:nvPr>
            <p:ph type="ftr" sz="quarter" idx="3"/>
          </p:nvPr>
        </p:nvSpPr>
        <p:spPr/>
        <p:txBody>
          <a:bodyPr/>
          <a:lstStyle/>
          <a:p>
            <a:r>
              <a:rPr lang="en-US"/>
              <a:t>Ay10 Summer 2015. Lecture 8</a:t>
            </a:r>
            <a:endParaRPr lang="en-US" dirty="0"/>
          </a:p>
        </p:txBody>
      </p:sp>
      <p:pic>
        <p:nvPicPr>
          <p:cNvPr id="6" name="Picture 5" descr="20111128_M42LRGB-PS3V1-215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69" y="6380"/>
            <a:ext cx="9144000" cy="6851620"/>
          </a:xfrm>
          <a:prstGeom prst="rect">
            <a:avLst/>
          </a:prstGeom>
        </p:spPr>
      </p:pic>
      <p:sp>
        <p:nvSpPr>
          <p:cNvPr id="2" name="Right Arrow 1"/>
          <p:cNvSpPr/>
          <p:nvPr/>
        </p:nvSpPr>
        <p:spPr>
          <a:xfrm rot="19923615">
            <a:off x="1700738" y="5134032"/>
            <a:ext cx="1201833" cy="533401"/>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ight Arrow 6"/>
          <p:cNvSpPr/>
          <p:nvPr/>
        </p:nvSpPr>
        <p:spPr>
          <a:xfrm rot="8575861">
            <a:off x="5998518" y="2176077"/>
            <a:ext cx="1201833" cy="533401"/>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ight Arrow 7"/>
          <p:cNvSpPr/>
          <p:nvPr/>
        </p:nvSpPr>
        <p:spPr>
          <a:xfrm rot="11904197">
            <a:off x="5562600" y="4270720"/>
            <a:ext cx="1408479" cy="533401"/>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ight Arrow 8"/>
          <p:cNvSpPr/>
          <p:nvPr/>
        </p:nvSpPr>
        <p:spPr>
          <a:xfrm rot="2725438">
            <a:off x="2428076" y="2348177"/>
            <a:ext cx="1408479" cy="533401"/>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TextBox 2"/>
          <p:cNvSpPr txBox="1"/>
          <p:nvPr/>
        </p:nvSpPr>
        <p:spPr>
          <a:xfrm>
            <a:off x="2448065" y="5191760"/>
            <a:ext cx="914400" cy="914400"/>
          </a:xfrm>
          <a:prstGeom prst="rect">
            <a:avLst/>
          </a:prstGeom>
        </p:spPr>
        <p:txBody>
          <a:bodyPr vert="horz" wrap="none" lIns="91440" tIns="45720" rIns="91440" bIns="45720" rtlCol="0" anchor="b">
            <a:noAutofit/>
          </a:bodyPr>
          <a:lstStyle/>
          <a:p>
            <a:pPr algn="ctr"/>
            <a:r>
              <a:rPr lang="en-US" sz="2500" dirty="0">
                <a:solidFill>
                  <a:schemeClr val="accent3">
                    <a:lumMod val="20000"/>
                    <a:lumOff val="80000"/>
                  </a:schemeClr>
                </a:solidFill>
                <a:latin typeface="Lexia Readable Regular"/>
                <a:cs typeface="Lexia Readable Regular"/>
              </a:rPr>
              <a:t>Gravity</a:t>
            </a:r>
          </a:p>
        </p:txBody>
      </p:sp>
      <p:sp>
        <p:nvSpPr>
          <p:cNvPr id="10" name="TextBox 9"/>
          <p:cNvSpPr txBox="1"/>
          <p:nvPr/>
        </p:nvSpPr>
        <p:spPr>
          <a:xfrm>
            <a:off x="6934200" y="2057400"/>
            <a:ext cx="914400" cy="914400"/>
          </a:xfrm>
          <a:prstGeom prst="rect">
            <a:avLst/>
          </a:prstGeom>
        </p:spPr>
        <p:txBody>
          <a:bodyPr vert="horz" wrap="none" lIns="91440" tIns="45720" rIns="91440" bIns="45720" rtlCol="0" anchor="b">
            <a:noAutofit/>
          </a:bodyPr>
          <a:lstStyle/>
          <a:p>
            <a:pPr algn="ctr"/>
            <a:r>
              <a:rPr lang="en-US" sz="2500" dirty="0">
                <a:solidFill>
                  <a:schemeClr val="accent3">
                    <a:lumMod val="20000"/>
                    <a:lumOff val="80000"/>
                  </a:schemeClr>
                </a:solidFill>
                <a:latin typeface="Lexia Readable Regular"/>
                <a:cs typeface="Lexia Readable Regular"/>
              </a:rPr>
              <a:t>Gravity</a:t>
            </a:r>
          </a:p>
        </p:txBody>
      </p:sp>
      <p:sp>
        <p:nvSpPr>
          <p:cNvPr id="11" name="TextBox 10"/>
          <p:cNvSpPr txBox="1"/>
          <p:nvPr/>
        </p:nvSpPr>
        <p:spPr>
          <a:xfrm>
            <a:off x="6172200" y="4555613"/>
            <a:ext cx="914400" cy="914400"/>
          </a:xfrm>
          <a:prstGeom prst="rect">
            <a:avLst/>
          </a:prstGeom>
        </p:spPr>
        <p:txBody>
          <a:bodyPr vert="horz" wrap="none" lIns="91440" tIns="45720" rIns="91440" bIns="45720" rtlCol="0" anchor="b">
            <a:noAutofit/>
          </a:bodyPr>
          <a:lstStyle/>
          <a:p>
            <a:pPr algn="ctr"/>
            <a:r>
              <a:rPr lang="en-US" sz="2500" dirty="0">
                <a:solidFill>
                  <a:schemeClr val="accent3">
                    <a:lumMod val="20000"/>
                    <a:lumOff val="80000"/>
                  </a:schemeClr>
                </a:solidFill>
                <a:latin typeface="Lexia Readable Regular"/>
                <a:cs typeface="Lexia Readable Regular"/>
              </a:rPr>
              <a:t>Gravity</a:t>
            </a:r>
          </a:p>
        </p:txBody>
      </p:sp>
      <p:sp>
        <p:nvSpPr>
          <p:cNvPr id="12" name="TextBox 11"/>
          <p:cNvSpPr txBox="1"/>
          <p:nvPr/>
        </p:nvSpPr>
        <p:spPr>
          <a:xfrm>
            <a:off x="2009223" y="1143000"/>
            <a:ext cx="914400" cy="914400"/>
          </a:xfrm>
          <a:prstGeom prst="rect">
            <a:avLst/>
          </a:prstGeom>
        </p:spPr>
        <p:txBody>
          <a:bodyPr vert="horz" wrap="none" lIns="91440" tIns="45720" rIns="91440" bIns="45720" rtlCol="0" anchor="b">
            <a:noAutofit/>
          </a:bodyPr>
          <a:lstStyle/>
          <a:p>
            <a:pPr algn="ctr"/>
            <a:r>
              <a:rPr lang="en-US" sz="2500" dirty="0">
                <a:solidFill>
                  <a:schemeClr val="accent3">
                    <a:lumMod val="20000"/>
                    <a:lumOff val="80000"/>
                  </a:schemeClr>
                </a:solidFill>
                <a:latin typeface="Lexia Readable Regular"/>
                <a:cs typeface="Lexia Readable Regular"/>
              </a:rPr>
              <a:t>Gravity</a:t>
            </a:r>
          </a:p>
        </p:txBody>
      </p:sp>
    </p:spTree>
    <p:extLst>
      <p:ext uri="{BB962C8B-B14F-4D97-AF65-F5344CB8AC3E}">
        <p14:creationId xmlns:p14="http://schemas.microsoft.com/office/powerpoint/2010/main" val="560668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EC5FE6-08C8-0540-BBDC-3FBCAE29B447}"/>
              </a:ext>
            </a:extLst>
          </p:cNvPr>
          <p:cNvSpPr>
            <a:spLocks noGrp="1"/>
          </p:cNvSpPr>
          <p:nvPr>
            <p:ph type="dt" sz="half" idx="4294967295"/>
          </p:nvPr>
        </p:nvSpPr>
        <p:spPr>
          <a:xfrm>
            <a:off x="7924800" y="6356350"/>
            <a:ext cx="1219200" cy="365125"/>
          </a:xfrm>
        </p:spPr>
        <p:txBody>
          <a:bodyPr/>
          <a:lstStyle/>
          <a:p>
            <a:fld id="{66F83562-C37D-9D43-8314-05ED836D1D26}" type="datetime1">
              <a:rPr lang="en-US" smtClean="0"/>
              <a:t>4/24/20</a:t>
            </a:fld>
            <a:endParaRPr lang="en-US" dirty="0"/>
          </a:p>
        </p:txBody>
      </p:sp>
      <p:sp>
        <p:nvSpPr>
          <p:cNvPr id="3" name="Footer Placeholder 2">
            <a:extLst>
              <a:ext uri="{FF2B5EF4-FFF2-40B4-BE49-F238E27FC236}">
                <a16:creationId xmlns:a16="http://schemas.microsoft.com/office/drawing/2014/main" id="{B524E7A0-ABAD-3D4A-B9F7-0F28CFF6F1DA}"/>
              </a:ext>
            </a:extLst>
          </p:cNvPr>
          <p:cNvSpPr>
            <a:spLocks noGrp="1"/>
          </p:cNvSpPr>
          <p:nvPr>
            <p:ph type="ftr" sz="quarter" idx="4294967295"/>
          </p:nvPr>
        </p:nvSpPr>
        <p:spPr>
          <a:xfrm>
            <a:off x="6777038" y="4048125"/>
            <a:ext cx="2366962" cy="366713"/>
          </a:xfrm>
        </p:spPr>
        <p:txBody>
          <a:bodyPr/>
          <a:lstStyle/>
          <a:p>
            <a:r>
              <a:rPr lang="en-US"/>
              <a:t>Ay10 Summer 2015. Lecture 12</a:t>
            </a:r>
            <a:endParaRPr lang="en-US" dirty="0"/>
          </a:p>
        </p:txBody>
      </p:sp>
      <p:pic>
        <p:nvPicPr>
          <p:cNvPr id="5" name="Picture 4">
            <a:extLst>
              <a:ext uri="{FF2B5EF4-FFF2-40B4-BE49-F238E27FC236}">
                <a16:creationId xmlns:a16="http://schemas.microsoft.com/office/drawing/2014/main" id="{3E67CDCB-CC14-5043-B159-553D06D68620}"/>
              </a:ext>
            </a:extLst>
          </p:cNvPr>
          <p:cNvPicPr>
            <a:picLocks noChangeAspect="1"/>
          </p:cNvPicPr>
          <p:nvPr/>
        </p:nvPicPr>
        <p:blipFill>
          <a:blip r:embed="rId3"/>
          <a:stretch>
            <a:fillRect/>
          </a:stretch>
        </p:blipFill>
        <p:spPr>
          <a:xfrm>
            <a:off x="-579549" y="0"/>
            <a:ext cx="10303098" cy="6858000"/>
          </a:xfrm>
          <a:prstGeom prst="rect">
            <a:avLst/>
          </a:prstGeom>
        </p:spPr>
      </p:pic>
    </p:spTree>
    <p:extLst>
      <p:ext uri="{BB962C8B-B14F-4D97-AF65-F5344CB8AC3E}">
        <p14:creationId xmlns:p14="http://schemas.microsoft.com/office/powerpoint/2010/main" val="385025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Stars and Star Formation</a:t>
            </a:r>
          </a:p>
        </p:txBody>
      </p:sp>
      <p:sp>
        <p:nvSpPr>
          <p:cNvPr id="3" name="Content Placeholder 2"/>
          <p:cNvSpPr>
            <a:spLocks noGrp="1"/>
          </p:cNvSpPr>
          <p:nvPr>
            <p:ph idx="1"/>
          </p:nvPr>
        </p:nvSpPr>
        <p:spPr>
          <a:xfrm>
            <a:off x="1195389" y="1819521"/>
            <a:ext cx="7339012" cy="4572000"/>
          </a:xfrm>
        </p:spPr>
        <p:txBody>
          <a:bodyPr>
            <a:normAutofit fontScale="85000" lnSpcReduction="10000"/>
          </a:bodyPr>
          <a:lstStyle/>
          <a:p>
            <a:r>
              <a:rPr lang="en-US" dirty="0"/>
              <a:t>Gravity’s constant battle against pressure.</a:t>
            </a:r>
          </a:p>
          <a:p>
            <a:pPr lvl="1"/>
            <a:r>
              <a:rPr lang="en-US" dirty="0"/>
              <a:t>Gravity wants to brings everything together.</a:t>
            </a:r>
          </a:p>
          <a:p>
            <a:pPr lvl="1"/>
            <a:r>
              <a:rPr lang="en-US" dirty="0"/>
              <a:t>(Thermal) Pressure wants to spread everything out.</a:t>
            </a:r>
          </a:p>
          <a:p>
            <a:r>
              <a:rPr lang="en-US" dirty="0"/>
              <a:t>Start with a giant cloud of gas. If massive enough, own self gravity can cause collapse. </a:t>
            </a:r>
          </a:p>
          <a:p>
            <a:r>
              <a:rPr lang="en-US" dirty="0"/>
              <a:t>Cloud fragments into multiple stars all forming simultaneously. </a:t>
            </a:r>
          </a:p>
          <a:p>
            <a:r>
              <a:rPr lang="en-US" dirty="0"/>
              <a:t>As regions condense, collisions raise temperature up. Eventually hot enough to be stars. </a:t>
            </a:r>
          </a:p>
        </p:txBody>
      </p:sp>
      <p:sp>
        <p:nvSpPr>
          <p:cNvPr id="4" name="Slide Number Placeholder 3"/>
          <p:cNvSpPr>
            <a:spLocks noGrp="1"/>
          </p:cNvSpPr>
          <p:nvPr>
            <p:ph type="sldNum" sz="quarter" idx="12"/>
          </p:nvPr>
        </p:nvSpPr>
        <p:spPr/>
        <p:txBody>
          <a:bodyPr/>
          <a:lstStyle/>
          <a:p>
            <a:fld id="{6E2D2B3B-882E-40F3-A32F-6DD516915044}" type="slidenum">
              <a:rPr lang="en-US" smtClean="0"/>
              <a:pPr/>
              <a:t>38</a:t>
            </a:fld>
            <a:endParaRPr lang="en-US" dirty="0"/>
          </a:p>
        </p:txBody>
      </p:sp>
    </p:spTree>
    <p:extLst>
      <p:ext uri="{BB962C8B-B14F-4D97-AF65-F5344CB8AC3E}">
        <p14:creationId xmlns:p14="http://schemas.microsoft.com/office/powerpoint/2010/main" val="2901930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2D2B3B-882E-40F3-A32F-6DD516915044}" type="slidenum">
              <a:rPr lang="en-US" smtClean="0"/>
              <a:pPr/>
              <a:t>39</a:t>
            </a:fld>
            <a:endParaRPr lang="en-US" dirty="0"/>
          </a:p>
        </p:txBody>
      </p:sp>
      <p:pic>
        <p:nvPicPr>
          <p:cNvPr id="4" name="Star formation by collapse of molecular cloud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9725" y="0"/>
            <a:ext cx="6010275" cy="6858000"/>
          </a:xfrm>
          <a:prstGeom prst="rect">
            <a:avLst/>
          </a:prstGeom>
        </p:spPr>
      </p:pic>
    </p:spTree>
    <p:extLst>
      <p:ext uri="{BB962C8B-B14F-4D97-AF65-F5344CB8AC3E}">
        <p14:creationId xmlns:p14="http://schemas.microsoft.com/office/powerpoint/2010/main" val="25955938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ic0603c.jpeg">
            <a:extLst>
              <a:ext uri="{FF2B5EF4-FFF2-40B4-BE49-F238E27FC236}">
                <a16:creationId xmlns:a16="http://schemas.microsoft.com/office/drawing/2014/main" id="{7065BDD4-804F-A24F-97ED-D3401307D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3" y="-321276"/>
            <a:ext cx="9105831" cy="9105831"/>
          </a:xfrm>
          <a:prstGeom prst="rect">
            <a:avLst/>
          </a:prstGeom>
        </p:spPr>
      </p:pic>
    </p:spTree>
    <p:extLst>
      <p:ext uri="{BB962C8B-B14F-4D97-AF65-F5344CB8AC3E}">
        <p14:creationId xmlns:p14="http://schemas.microsoft.com/office/powerpoint/2010/main" val="1238612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2D2B3B-882E-40F3-A32F-6DD516915044}" type="slidenum">
              <a:rPr lang="en-US" smtClean="0"/>
              <a:pPr/>
              <a:t>40</a:t>
            </a:fld>
            <a:endParaRPr lang="en-US" dirty="0"/>
          </a:p>
        </p:txBody>
      </p:sp>
      <p:pic>
        <p:nvPicPr>
          <p:cNvPr id="5" name="Picture 4">
            <a:extLst>
              <a:ext uri="{FF2B5EF4-FFF2-40B4-BE49-F238E27FC236}">
                <a16:creationId xmlns:a16="http://schemas.microsoft.com/office/drawing/2014/main" id="{4AB114D4-3483-7F4B-B501-02CC8A3DF70F}"/>
              </a:ext>
            </a:extLst>
          </p:cNvPr>
          <p:cNvPicPr>
            <a:picLocks noChangeAspect="1"/>
          </p:cNvPicPr>
          <p:nvPr/>
        </p:nvPicPr>
        <p:blipFill>
          <a:blip r:embed="rId3"/>
          <a:stretch>
            <a:fillRect/>
          </a:stretch>
        </p:blipFill>
        <p:spPr>
          <a:xfrm>
            <a:off x="23446" y="1312985"/>
            <a:ext cx="4171043" cy="4171043"/>
          </a:xfrm>
          <a:prstGeom prst="rect">
            <a:avLst/>
          </a:prstGeom>
        </p:spPr>
      </p:pic>
      <p:pic>
        <p:nvPicPr>
          <p:cNvPr id="6" name="Picture 5">
            <a:extLst>
              <a:ext uri="{FF2B5EF4-FFF2-40B4-BE49-F238E27FC236}">
                <a16:creationId xmlns:a16="http://schemas.microsoft.com/office/drawing/2014/main" id="{4EA28DE3-E679-744E-944C-526E7ABABF29}"/>
              </a:ext>
            </a:extLst>
          </p:cNvPr>
          <p:cNvPicPr>
            <a:picLocks noChangeAspect="1"/>
          </p:cNvPicPr>
          <p:nvPr/>
        </p:nvPicPr>
        <p:blipFill>
          <a:blip r:embed="rId4"/>
          <a:stretch>
            <a:fillRect/>
          </a:stretch>
        </p:blipFill>
        <p:spPr>
          <a:xfrm>
            <a:off x="4391409" y="1027793"/>
            <a:ext cx="4463727" cy="4438650"/>
          </a:xfrm>
          <a:prstGeom prst="rect">
            <a:avLst/>
          </a:prstGeom>
        </p:spPr>
      </p:pic>
      <p:sp>
        <p:nvSpPr>
          <p:cNvPr id="7" name="TextBox 6">
            <a:extLst>
              <a:ext uri="{FF2B5EF4-FFF2-40B4-BE49-F238E27FC236}">
                <a16:creationId xmlns:a16="http://schemas.microsoft.com/office/drawing/2014/main" id="{337A1211-33A2-2E4D-85E2-318AC4D0963D}"/>
              </a:ext>
            </a:extLst>
          </p:cNvPr>
          <p:cNvSpPr txBox="1"/>
          <p:nvPr/>
        </p:nvSpPr>
        <p:spPr>
          <a:xfrm>
            <a:off x="4351102" y="5484028"/>
            <a:ext cx="4584909" cy="523220"/>
          </a:xfrm>
          <a:prstGeom prst="rect">
            <a:avLst/>
          </a:prstGeom>
          <a:noFill/>
        </p:spPr>
        <p:txBody>
          <a:bodyPr wrap="none" rtlCol="0">
            <a:spAutoFit/>
          </a:bodyPr>
          <a:lstStyle/>
          <a:p>
            <a:r>
              <a:rPr lang="en-US" sz="2800" dirty="0">
                <a:solidFill>
                  <a:schemeClr val="bg1"/>
                </a:solidFill>
                <a:sym typeface="Wingdings" pitchFamily="2" charset="2"/>
              </a:rPr>
              <a:t> </a:t>
            </a:r>
            <a:r>
              <a:rPr lang="en-US" sz="2800" dirty="0">
                <a:solidFill>
                  <a:schemeClr val="bg1"/>
                </a:solidFill>
              </a:rPr>
              <a:t>2 parsecs in length </a:t>
            </a:r>
            <a:r>
              <a:rPr lang="en-US" sz="2800" dirty="0">
                <a:solidFill>
                  <a:schemeClr val="bg1"/>
                </a:solidFill>
                <a:sym typeface="Wingdings" pitchFamily="2" charset="2"/>
              </a:rPr>
              <a:t></a:t>
            </a:r>
            <a:endParaRPr lang="en-US" sz="2800" dirty="0">
              <a:solidFill>
                <a:schemeClr val="bg1"/>
              </a:solidFill>
            </a:endParaRPr>
          </a:p>
        </p:txBody>
      </p:sp>
    </p:spTree>
    <p:extLst>
      <p:ext uri="{BB962C8B-B14F-4D97-AF65-F5344CB8AC3E}">
        <p14:creationId xmlns:p14="http://schemas.microsoft.com/office/powerpoint/2010/main" val="728272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788" y="-152400"/>
            <a:ext cx="7339012" cy="1239837"/>
          </a:xfrm>
        </p:spPr>
        <p:txBody>
          <a:bodyPr/>
          <a:lstStyle/>
          <a:p>
            <a:r>
              <a:rPr lang="en-US" dirty="0"/>
              <a:t>Heading Toward Stars</a:t>
            </a:r>
          </a:p>
        </p:txBody>
      </p:sp>
      <p:sp>
        <p:nvSpPr>
          <p:cNvPr id="3" name="Content Placeholder 2"/>
          <p:cNvSpPr>
            <a:spLocks noGrp="1"/>
          </p:cNvSpPr>
          <p:nvPr>
            <p:ph idx="1"/>
          </p:nvPr>
        </p:nvSpPr>
        <p:spPr>
          <a:xfrm>
            <a:off x="990599" y="1371600"/>
            <a:ext cx="7620000" cy="3048000"/>
          </a:xfrm>
        </p:spPr>
        <p:txBody>
          <a:bodyPr>
            <a:normAutofit fontScale="92500" lnSpcReduction="10000"/>
          </a:bodyPr>
          <a:lstStyle/>
          <a:p>
            <a:r>
              <a:rPr lang="en-US" dirty="0"/>
              <a:t>As cloud contracts, fragments into pieces (“</a:t>
            </a:r>
            <a:r>
              <a:rPr lang="en-US" dirty="0" err="1">
                <a:solidFill>
                  <a:srgbClr val="C74444"/>
                </a:solidFill>
              </a:rPr>
              <a:t>protostars</a:t>
            </a:r>
            <a:r>
              <a:rPr lang="en-US" dirty="0"/>
              <a:t>”). Their own gravity takes over and forces them into free-fall collapse.</a:t>
            </a:r>
          </a:p>
          <a:p>
            <a:r>
              <a:rPr lang="en-US" dirty="0"/>
              <a:t>As the density of the </a:t>
            </a:r>
            <a:r>
              <a:rPr lang="en-US" dirty="0" err="1"/>
              <a:t>protostar</a:t>
            </a:r>
            <a:r>
              <a:rPr lang="en-US" dirty="0"/>
              <a:t> grows, so does the </a:t>
            </a:r>
            <a:r>
              <a:rPr lang="en-US" dirty="0">
                <a:solidFill>
                  <a:schemeClr val="accent1"/>
                </a:solidFill>
              </a:rPr>
              <a:t>temperature</a:t>
            </a:r>
            <a:r>
              <a:rPr lang="en-US" dirty="0"/>
              <a:t> and </a:t>
            </a:r>
            <a:r>
              <a:rPr lang="en-US" dirty="0">
                <a:solidFill>
                  <a:schemeClr val="accent1"/>
                </a:solidFill>
              </a:rPr>
              <a:t>pressure</a:t>
            </a:r>
            <a:r>
              <a:rPr lang="en-US" dirty="0"/>
              <a:t>, especially in the center. </a:t>
            </a:r>
          </a:p>
        </p:txBody>
      </p:sp>
      <p:sp>
        <p:nvSpPr>
          <p:cNvPr id="4" name="Slide Number Placeholder 3"/>
          <p:cNvSpPr>
            <a:spLocks noGrp="1"/>
          </p:cNvSpPr>
          <p:nvPr>
            <p:ph type="sldNum" sz="quarter" idx="12"/>
          </p:nvPr>
        </p:nvSpPr>
        <p:spPr>
          <a:xfrm>
            <a:off x="8000998" y="6356352"/>
            <a:ext cx="1066802" cy="365125"/>
          </a:xfrm>
        </p:spPr>
        <p:txBody>
          <a:bodyPr/>
          <a:lstStyle/>
          <a:p>
            <a:fld id="{6E2D2B3B-882E-40F3-A32F-6DD516915044}" type="slidenum">
              <a:rPr lang="en-US" smtClean="0"/>
              <a:pPr/>
              <a:t>41</a:t>
            </a:fld>
            <a:endParaRPr lang="en-US" dirty="0"/>
          </a:p>
        </p:txBody>
      </p:sp>
      <p:sp>
        <p:nvSpPr>
          <p:cNvPr id="6" name="Cloud 5"/>
          <p:cNvSpPr/>
          <p:nvPr/>
        </p:nvSpPr>
        <p:spPr>
          <a:xfrm>
            <a:off x="1371599" y="4251960"/>
            <a:ext cx="3581400" cy="2072640"/>
          </a:xfrm>
          <a:prstGeom prst="cloud">
            <a:avLst/>
          </a:prstGeom>
          <a:solidFill>
            <a:schemeClr val="dk1">
              <a:alpha val="22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Cloud 6"/>
          <p:cNvSpPr/>
          <p:nvPr/>
        </p:nvSpPr>
        <p:spPr>
          <a:xfrm>
            <a:off x="5257799" y="4201086"/>
            <a:ext cx="3581400" cy="2072640"/>
          </a:xfrm>
          <a:prstGeom prst="cloud">
            <a:avLst/>
          </a:prstGeom>
          <a:solidFill>
            <a:schemeClr val="dk1">
              <a:alpha val="5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TextBox 7"/>
          <p:cNvSpPr txBox="1"/>
          <p:nvPr/>
        </p:nvSpPr>
        <p:spPr>
          <a:xfrm>
            <a:off x="3581399" y="4572000"/>
            <a:ext cx="914400" cy="914400"/>
          </a:xfrm>
          <a:prstGeom prst="rect">
            <a:avLst/>
          </a:prstGeom>
          <a:ln>
            <a:noFill/>
          </a:ln>
        </p:spPr>
        <p:txBody>
          <a:bodyPr vert="horz" wrap="none" lIns="91440" tIns="45720" rIns="91440" bIns="45720" rtlCol="0" anchor="b">
            <a:noAutofit/>
          </a:bodyPr>
          <a:lstStyle/>
          <a:p>
            <a:pPr algn="ctr"/>
            <a:r>
              <a:rPr lang="en-US" sz="1600" dirty="0">
                <a:solidFill>
                  <a:schemeClr val="accent1"/>
                </a:solidFill>
                <a:latin typeface="Lexia Readable Regular"/>
                <a:cs typeface="Lexia Readable Regular"/>
              </a:rPr>
              <a:t>Pressure</a:t>
            </a:r>
          </a:p>
        </p:txBody>
      </p:sp>
      <p:sp>
        <p:nvSpPr>
          <p:cNvPr id="9" name="Cloud 8"/>
          <p:cNvSpPr/>
          <p:nvPr/>
        </p:nvSpPr>
        <p:spPr>
          <a:xfrm>
            <a:off x="5943599" y="5558178"/>
            <a:ext cx="609600" cy="352790"/>
          </a:xfrm>
          <a:prstGeom prst="cloud">
            <a:avLst/>
          </a:prstGeom>
          <a:solidFill>
            <a:schemeClr val="dk1">
              <a:alpha val="22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Cloud 9"/>
          <p:cNvSpPr/>
          <p:nvPr/>
        </p:nvSpPr>
        <p:spPr>
          <a:xfrm>
            <a:off x="6427835" y="4648200"/>
            <a:ext cx="609600" cy="352790"/>
          </a:xfrm>
          <a:prstGeom prst="cloud">
            <a:avLst/>
          </a:prstGeom>
          <a:solidFill>
            <a:schemeClr val="dk1">
              <a:alpha val="22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Cloud 10"/>
          <p:cNvSpPr/>
          <p:nvPr/>
        </p:nvSpPr>
        <p:spPr>
          <a:xfrm>
            <a:off x="7543799" y="5257800"/>
            <a:ext cx="609600" cy="352790"/>
          </a:xfrm>
          <a:prstGeom prst="cloud">
            <a:avLst/>
          </a:prstGeom>
          <a:solidFill>
            <a:schemeClr val="dk1">
              <a:alpha val="22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3" name="Straight Arrow Connector 12"/>
          <p:cNvCxnSpPr/>
          <p:nvPr/>
        </p:nvCxnSpPr>
        <p:spPr>
          <a:xfrm>
            <a:off x="1371599" y="4648200"/>
            <a:ext cx="990600" cy="60960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4114799" y="4443595"/>
            <a:ext cx="838200" cy="40921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3428999" y="5767705"/>
            <a:ext cx="685800" cy="643755"/>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6351635" y="5765476"/>
            <a:ext cx="353964" cy="2797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777681" y="5778014"/>
            <a:ext cx="331836" cy="2797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248399" y="5257800"/>
            <a:ext cx="0" cy="45720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rot="16200000">
            <a:off x="7327410" y="5079672"/>
            <a:ext cx="927918" cy="799938"/>
            <a:chOff x="6844482" y="5000990"/>
            <a:chExt cx="927918" cy="799938"/>
          </a:xfrm>
        </p:grpSpPr>
        <p:cxnSp>
          <p:nvCxnSpPr>
            <p:cNvPr id="26" name="Straight Arrow Connector 25"/>
            <p:cNvCxnSpPr/>
            <p:nvPr/>
          </p:nvCxnSpPr>
          <p:spPr>
            <a:xfrm flipH="1" flipV="1">
              <a:off x="7418436" y="5508666"/>
              <a:ext cx="353964" cy="2797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6844482" y="5521204"/>
              <a:ext cx="331836" cy="2797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7315200" y="5000990"/>
              <a:ext cx="0" cy="45720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rot="5400000">
            <a:off x="6336809" y="4407390"/>
            <a:ext cx="927918" cy="799938"/>
            <a:chOff x="5791200" y="4343400"/>
            <a:chExt cx="927918" cy="799938"/>
          </a:xfrm>
        </p:grpSpPr>
        <p:cxnSp>
          <p:nvCxnSpPr>
            <p:cNvPr id="29" name="Straight Arrow Connector 28"/>
            <p:cNvCxnSpPr/>
            <p:nvPr/>
          </p:nvCxnSpPr>
          <p:spPr>
            <a:xfrm flipH="1" flipV="1">
              <a:off x="6365154" y="4851076"/>
              <a:ext cx="353964" cy="2797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5791200" y="4863614"/>
              <a:ext cx="331836" cy="279724"/>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6261918" y="4343400"/>
              <a:ext cx="0" cy="45720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a:off x="1904999" y="4038600"/>
            <a:ext cx="914400" cy="914400"/>
          </a:xfrm>
          <a:prstGeom prst="rect">
            <a:avLst/>
          </a:prstGeom>
        </p:spPr>
        <p:txBody>
          <a:bodyPr vert="horz" wrap="none" lIns="91440" tIns="45720" rIns="91440" bIns="45720" rtlCol="0" anchor="b">
            <a:noAutofit/>
          </a:bodyPr>
          <a:lstStyle/>
          <a:p>
            <a:pPr algn="ctr"/>
            <a:r>
              <a:rPr lang="en-US" sz="2500" dirty="0">
                <a:latin typeface="Lexia Readable Regular"/>
                <a:cs typeface="Lexia Readable Regular"/>
              </a:rPr>
              <a:t>Gravity</a:t>
            </a:r>
          </a:p>
        </p:txBody>
      </p:sp>
      <p:cxnSp>
        <p:nvCxnSpPr>
          <p:cNvPr id="35" name="Straight Arrow Connector 34"/>
          <p:cNvCxnSpPr/>
          <p:nvPr/>
        </p:nvCxnSpPr>
        <p:spPr>
          <a:xfrm flipV="1">
            <a:off x="3809999" y="4953000"/>
            <a:ext cx="457200" cy="255636"/>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171330" y="5778014"/>
            <a:ext cx="304800" cy="287924"/>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flipV="1">
            <a:off x="2046240" y="5207618"/>
            <a:ext cx="315959" cy="265263"/>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5932440" y="5488377"/>
            <a:ext cx="315960" cy="670508"/>
            <a:chOff x="5399041" y="5488377"/>
            <a:chExt cx="315960" cy="670508"/>
          </a:xfrm>
        </p:grpSpPr>
        <p:cxnSp>
          <p:nvCxnSpPr>
            <p:cNvPr id="44" name="Straight Arrow Connector 43"/>
            <p:cNvCxnSpPr/>
            <p:nvPr/>
          </p:nvCxnSpPr>
          <p:spPr>
            <a:xfrm flipH="1" flipV="1">
              <a:off x="5399041" y="5488377"/>
              <a:ext cx="315959" cy="265263"/>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5562600" y="5791200"/>
              <a:ext cx="152401" cy="367685"/>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rot="10800000">
            <a:off x="7848600" y="5044491"/>
            <a:ext cx="315960" cy="670508"/>
            <a:chOff x="5399041" y="5488377"/>
            <a:chExt cx="315960" cy="670508"/>
          </a:xfrm>
        </p:grpSpPr>
        <p:cxnSp>
          <p:nvCxnSpPr>
            <p:cNvPr id="50" name="Straight Arrow Connector 49"/>
            <p:cNvCxnSpPr/>
            <p:nvPr/>
          </p:nvCxnSpPr>
          <p:spPr>
            <a:xfrm flipH="1" flipV="1">
              <a:off x="5399041" y="5488377"/>
              <a:ext cx="315959" cy="265263"/>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5562600" y="5791200"/>
              <a:ext cx="152401" cy="367685"/>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grpSp>
      <p:grpSp>
        <p:nvGrpSpPr>
          <p:cNvPr id="52" name="Group 51"/>
          <p:cNvGrpSpPr/>
          <p:nvPr/>
        </p:nvGrpSpPr>
        <p:grpSpPr>
          <a:xfrm rot="5400000">
            <a:off x="6472374" y="4348503"/>
            <a:ext cx="315960" cy="670508"/>
            <a:chOff x="5399041" y="5488377"/>
            <a:chExt cx="315960" cy="670508"/>
          </a:xfrm>
        </p:grpSpPr>
        <p:cxnSp>
          <p:nvCxnSpPr>
            <p:cNvPr id="53" name="Straight Arrow Connector 52"/>
            <p:cNvCxnSpPr/>
            <p:nvPr/>
          </p:nvCxnSpPr>
          <p:spPr>
            <a:xfrm flipH="1" flipV="1">
              <a:off x="5399041" y="5488377"/>
              <a:ext cx="315959" cy="265263"/>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5562600" y="5791200"/>
              <a:ext cx="152401" cy="367685"/>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grpSp>
      <p:sp>
        <p:nvSpPr>
          <p:cNvPr id="55" name="TextBox 54"/>
          <p:cNvSpPr txBox="1"/>
          <p:nvPr/>
        </p:nvSpPr>
        <p:spPr>
          <a:xfrm>
            <a:off x="7619999" y="3489909"/>
            <a:ext cx="914400" cy="914400"/>
          </a:xfrm>
          <a:prstGeom prst="rect">
            <a:avLst/>
          </a:prstGeom>
        </p:spPr>
        <p:txBody>
          <a:bodyPr vert="horz" wrap="none" lIns="91440" tIns="45720" rIns="91440" bIns="45720" rtlCol="0" anchor="b">
            <a:noAutofit/>
          </a:bodyPr>
          <a:lstStyle/>
          <a:p>
            <a:pPr algn="ctr"/>
            <a:r>
              <a:rPr lang="en-US" dirty="0">
                <a:latin typeface="Lexia Readable Regular"/>
                <a:cs typeface="Lexia Readable Regular"/>
              </a:rPr>
              <a:t>Locations of </a:t>
            </a:r>
            <a:br>
              <a:rPr lang="en-US" dirty="0">
                <a:latin typeface="Lexia Readable Regular"/>
                <a:cs typeface="Lexia Readable Regular"/>
              </a:rPr>
            </a:br>
            <a:r>
              <a:rPr lang="en-US" dirty="0" err="1">
                <a:latin typeface="Lexia Readable Regular"/>
                <a:cs typeface="Lexia Readable Regular"/>
              </a:rPr>
              <a:t>protostars</a:t>
            </a:r>
            <a:endParaRPr lang="en-US" dirty="0">
              <a:latin typeface="Lexia Readable Regular"/>
              <a:cs typeface="Lexia Readable Regular"/>
            </a:endParaRPr>
          </a:p>
        </p:txBody>
      </p:sp>
      <p:cxnSp>
        <p:nvCxnSpPr>
          <p:cNvPr id="56" name="Straight Arrow Connector 55"/>
          <p:cNvCxnSpPr/>
          <p:nvPr/>
        </p:nvCxnSpPr>
        <p:spPr>
          <a:xfrm>
            <a:off x="8077199" y="4443595"/>
            <a:ext cx="0" cy="50940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037435" y="4144952"/>
            <a:ext cx="353965" cy="380825"/>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5864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2D2B3B-882E-40F3-A32F-6DD516915044}" type="slidenum">
              <a:rPr lang="en-US" smtClean="0"/>
              <a:pPr/>
              <a:t>42</a:t>
            </a:fld>
            <a:endParaRPr lang="en-US" dirty="0"/>
          </a:p>
        </p:txBody>
      </p:sp>
      <p:sp>
        <p:nvSpPr>
          <p:cNvPr id="3" name="Footer Placeholder 2"/>
          <p:cNvSpPr>
            <a:spLocks noGrp="1"/>
          </p:cNvSpPr>
          <p:nvPr>
            <p:ph type="ftr" sz="quarter" idx="3"/>
          </p:nvPr>
        </p:nvSpPr>
        <p:spPr/>
        <p:txBody>
          <a:bodyPr/>
          <a:lstStyle/>
          <a:p>
            <a:r>
              <a:rPr lang="en-US"/>
              <a:t>Ay10 Summer 2015. Lecture 13</a:t>
            </a:r>
            <a:endParaRPr lang="en-US" dirty="0"/>
          </a:p>
        </p:txBody>
      </p:sp>
      <p:pic>
        <p:nvPicPr>
          <p:cNvPr id="4" name="Picture 3" descr="maxresdefaul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9144000" cy="5143500"/>
          </a:xfrm>
          <a:prstGeom prst="rect">
            <a:avLst/>
          </a:prstGeom>
        </p:spPr>
      </p:pic>
    </p:spTree>
    <p:extLst>
      <p:ext uri="{BB962C8B-B14F-4D97-AF65-F5344CB8AC3E}">
        <p14:creationId xmlns:p14="http://schemas.microsoft.com/office/powerpoint/2010/main" val="3851489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2D2B3B-882E-40F3-A32F-6DD516915044}" type="slidenum">
              <a:rPr lang="en-US" smtClean="0"/>
              <a:pPr/>
              <a:t>43</a:t>
            </a:fld>
            <a:endParaRPr lang="en-US" dirty="0"/>
          </a:p>
        </p:txBody>
      </p:sp>
      <p:sp>
        <p:nvSpPr>
          <p:cNvPr id="3" name="Footer Placeholder 2"/>
          <p:cNvSpPr>
            <a:spLocks noGrp="1"/>
          </p:cNvSpPr>
          <p:nvPr>
            <p:ph type="ftr" sz="quarter" idx="3"/>
          </p:nvPr>
        </p:nvSpPr>
        <p:spPr/>
        <p:txBody>
          <a:bodyPr/>
          <a:lstStyle/>
          <a:p>
            <a:r>
              <a:rPr lang="en-US"/>
              <a:t>Ay10 Summer 2015. Lecture 13</a:t>
            </a:r>
            <a:endParaRPr lang="en-US" dirty="0"/>
          </a:p>
        </p:txBody>
      </p:sp>
      <p:pic>
        <p:nvPicPr>
          <p:cNvPr id="4" name="Picture 3" descr="maxresdefaul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304800"/>
            <a:ext cx="22487467" cy="12649200"/>
          </a:xfrm>
          <a:prstGeom prst="rect">
            <a:avLst/>
          </a:prstGeom>
        </p:spPr>
      </p:pic>
    </p:spTree>
    <p:extLst>
      <p:ext uri="{BB962C8B-B14F-4D97-AF65-F5344CB8AC3E}">
        <p14:creationId xmlns:p14="http://schemas.microsoft.com/office/powerpoint/2010/main" val="3254693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620000" cy="623082"/>
          </a:xfrm>
        </p:spPr>
        <p:txBody>
          <a:bodyPr/>
          <a:lstStyle/>
          <a:p>
            <a:r>
              <a:rPr lang="en-US" dirty="0"/>
              <a:t>A Star is Born</a:t>
            </a:r>
          </a:p>
        </p:txBody>
      </p:sp>
      <p:sp>
        <p:nvSpPr>
          <p:cNvPr id="6" name="Content Placeholder 5"/>
          <p:cNvSpPr>
            <a:spLocks noGrp="1"/>
          </p:cNvSpPr>
          <p:nvPr>
            <p:ph sz="quarter" idx="4"/>
          </p:nvPr>
        </p:nvSpPr>
        <p:spPr>
          <a:xfrm>
            <a:off x="6400800" y="4076380"/>
            <a:ext cx="2438400" cy="2049784"/>
          </a:xfrm>
        </p:spPr>
        <p:txBody>
          <a:bodyPr>
            <a:noAutofit/>
          </a:bodyPr>
          <a:lstStyle/>
          <a:p>
            <a:pPr marL="114300" indent="0">
              <a:buNone/>
            </a:pPr>
            <a:r>
              <a:rPr lang="en-US" sz="2200" dirty="0"/>
              <a:t>Hydrostatic Equilibrium: Stable balance between pressure from nuclear fusion and gravity.</a:t>
            </a:r>
          </a:p>
        </p:txBody>
      </p:sp>
      <p:sp>
        <p:nvSpPr>
          <p:cNvPr id="7" name="Slide Number Placeholder 6"/>
          <p:cNvSpPr>
            <a:spLocks noGrp="1"/>
          </p:cNvSpPr>
          <p:nvPr>
            <p:ph type="sldNum" sz="quarter" idx="12"/>
          </p:nvPr>
        </p:nvSpPr>
        <p:spPr>
          <a:xfrm>
            <a:off x="7924799" y="6356352"/>
            <a:ext cx="1066802" cy="365125"/>
          </a:xfrm>
        </p:spPr>
        <p:txBody>
          <a:bodyPr/>
          <a:lstStyle/>
          <a:p>
            <a:fld id="{6E2D2B3B-882E-40F3-A32F-6DD516915044}" type="slidenum">
              <a:rPr lang="en-US" smtClean="0"/>
              <a:pPr/>
              <a:t>44</a:t>
            </a:fld>
            <a:endParaRPr lang="en-US" dirty="0"/>
          </a:p>
        </p:txBody>
      </p:sp>
      <p:sp>
        <p:nvSpPr>
          <p:cNvPr id="8" name="Footer Placeholder 7"/>
          <p:cNvSpPr>
            <a:spLocks noGrp="1"/>
          </p:cNvSpPr>
          <p:nvPr>
            <p:ph type="ftr" sz="quarter" idx="13"/>
          </p:nvPr>
        </p:nvSpPr>
        <p:spPr>
          <a:xfrm rot="16200000">
            <a:off x="8044110" y="4048760"/>
            <a:ext cx="2367281" cy="365760"/>
          </a:xfrm>
        </p:spPr>
        <p:txBody>
          <a:bodyPr/>
          <a:lstStyle/>
          <a:p>
            <a:r>
              <a:rPr lang="en-US"/>
              <a:t>Ay10 Summer 2015. Lecture 13</a:t>
            </a:r>
            <a:endParaRPr lang="en-US" dirty="0"/>
          </a:p>
        </p:txBody>
      </p:sp>
      <p:sp>
        <p:nvSpPr>
          <p:cNvPr id="9" name="Oval 8"/>
          <p:cNvSpPr/>
          <p:nvPr/>
        </p:nvSpPr>
        <p:spPr>
          <a:xfrm>
            <a:off x="1219200" y="1295400"/>
            <a:ext cx="2604796" cy="2552701"/>
          </a:xfrm>
          <a:prstGeom prst="ellipse">
            <a:avLst/>
          </a:prstGeom>
          <a:gradFill flip="none" rotWithShape="1">
            <a:gsLst>
              <a:gs pos="0">
                <a:schemeClr val="tx1">
                  <a:alpha val="72000"/>
                </a:schemeClr>
              </a:gs>
              <a:gs pos="100000">
                <a:srgbClr val="FFFFFF"/>
              </a:gs>
            </a:gsLst>
            <a:path path="circle">
              <a:fillToRect l="50000" t="50000" r="50000" b="50000"/>
            </a:path>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Oval 9"/>
          <p:cNvSpPr/>
          <p:nvPr/>
        </p:nvSpPr>
        <p:spPr>
          <a:xfrm>
            <a:off x="4114800" y="1983258"/>
            <a:ext cx="1905000" cy="186690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652871" y="2036205"/>
            <a:ext cx="1576729" cy="1545195"/>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500471" y="1286470"/>
            <a:ext cx="1957729" cy="923330"/>
          </a:xfrm>
          <a:prstGeom prst="rect">
            <a:avLst/>
          </a:prstGeom>
          <a:noFill/>
          <a:ln>
            <a:noFill/>
          </a:ln>
        </p:spPr>
        <p:style>
          <a:lnRef idx="1">
            <a:schemeClr val="dk1"/>
          </a:lnRef>
          <a:fillRef idx="3">
            <a:schemeClr val="dk1"/>
          </a:fillRef>
          <a:effectRef idx="2">
            <a:schemeClr val="dk1"/>
          </a:effectRef>
          <a:fontRef idx="minor">
            <a:schemeClr val="lt1"/>
          </a:fontRef>
        </p:style>
        <p:txBody>
          <a:bodyPr wrap="none" lIns="91440" tIns="45720" rIns="91440" bIns="45720">
            <a:prstTxWarp prst="textDeflateBottom">
              <a:avLst/>
            </a:prstTxWarp>
            <a:spAutoFit/>
          </a:bodyPr>
          <a:lstStyle/>
          <a:p>
            <a:pPr algn="ctr"/>
            <a:r>
              <a:rPr lang="en-US" sz="5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Gravity</a:t>
            </a:r>
          </a:p>
        </p:txBody>
      </p:sp>
      <p:sp>
        <p:nvSpPr>
          <p:cNvPr id="13" name="Rectangle 12"/>
          <p:cNvSpPr/>
          <p:nvPr/>
        </p:nvSpPr>
        <p:spPr>
          <a:xfrm>
            <a:off x="6781800" y="2438400"/>
            <a:ext cx="1295400" cy="1143000"/>
          </a:xfrm>
          <a:prstGeom prst="rect">
            <a:avLst/>
          </a:prstGeom>
          <a:noFill/>
          <a:ln>
            <a:noFill/>
          </a:ln>
        </p:spPr>
        <p:style>
          <a:lnRef idx="1">
            <a:schemeClr val="dk1"/>
          </a:lnRef>
          <a:fillRef idx="3">
            <a:schemeClr val="dk1"/>
          </a:fillRef>
          <a:effectRef idx="2">
            <a:schemeClr val="dk1"/>
          </a:effectRef>
          <a:fontRef idx="minor">
            <a:schemeClr val="lt1"/>
          </a:fontRef>
        </p:style>
        <p:txBody>
          <a:bodyPr wrap="none" lIns="91440" tIns="45720" rIns="91440" bIns="45720">
            <a:prstTxWarp prst="textStop">
              <a:avLst>
                <a:gd name="adj" fmla="val 33418"/>
              </a:avLst>
            </a:prstTxWarp>
            <a:spAutoFit/>
          </a:bodyPr>
          <a:lstStyle/>
          <a:p>
            <a:pPr algn="ctr"/>
            <a:r>
              <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pressure</a:t>
            </a:r>
          </a:p>
        </p:txBody>
      </p:sp>
      <p:sp>
        <p:nvSpPr>
          <p:cNvPr id="14" name="Oval 13"/>
          <p:cNvSpPr/>
          <p:nvPr/>
        </p:nvSpPr>
        <p:spPr>
          <a:xfrm>
            <a:off x="6324600" y="1676400"/>
            <a:ext cx="2254897" cy="22098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Up Arrow 14"/>
          <p:cNvSpPr/>
          <p:nvPr/>
        </p:nvSpPr>
        <p:spPr>
          <a:xfrm>
            <a:off x="7315200" y="2112405"/>
            <a:ext cx="304800" cy="249795"/>
          </a:xfrm>
          <a:prstGeom prst="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Up Arrow 16"/>
          <p:cNvSpPr/>
          <p:nvPr/>
        </p:nvSpPr>
        <p:spPr>
          <a:xfrm rot="10800000">
            <a:off x="7315200" y="1752600"/>
            <a:ext cx="304800" cy="249795"/>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3" name="Picture 22"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13743998">
            <a:off x="848286" y="1296511"/>
            <a:ext cx="1038356" cy="500636"/>
          </a:xfrm>
          <a:prstGeom prst="rect">
            <a:avLst/>
          </a:prstGeom>
        </p:spPr>
      </p:pic>
      <p:pic>
        <p:nvPicPr>
          <p:cNvPr id="24" name="Picture 23"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18432318">
            <a:off x="3006117" y="1228955"/>
            <a:ext cx="1038356" cy="500636"/>
          </a:xfrm>
          <a:prstGeom prst="rect">
            <a:avLst/>
          </a:prstGeom>
        </p:spPr>
      </p:pic>
      <p:pic>
        <p:nvPicPr>
          <p:cNvPr id="25" name="Picture 24"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3020566">
            <a:off x="2919172" y="3533627"/>
            <a:ext cx="1038356" cy="500636"/>
          </a:xfrm>
          <a:prstGeom prst="rect">
            <a:avLst/>
          </a:prstGeom>
        </p:spPr>
      </p:pic>
      <p:pic>
        <p:nvPicPr>
          <p:cNvPr id="26" name="Picture 25"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7857193">
            <a:off x="931821" y="3430058"/>
            <a:ext cx="1038356" cy="500636"/>
          </a:xfrm>
          <a:prstGeom prst="rect">
            <a:avLst/>
          </a:prstGeom>
        </p:spPr>
      </p:pic>
      <p:sp>
        <p:nvSpPr>
          <p:cNvPr id="27" name="TextBox 26"/>
          <p:cNvSpPr txBox="1"/>
          <p:nvPr/>
        </p:nvSpPr>
        <p:spPr>
          <a:xfrm>
            <a:off x="3886200" y="457200"/>
            <a:ext cx="914400" cy="914400"/>
          </a:xfrm>
          <a:prstGeom prst="rect">
            <a:avLst/>
          </a:prstGeom>
        </p:spPr>
        <p:txBody>
          <a:bodyPr vert="horz" wrap="none" lIns="91440" tIns="45720" rIns="91440" bIns="45720" rtlCol="0" anchor="b">
            <a:noAutofit/>
          </a:bodyPr>
          <a:lstStyle/>
          <a:p>
            <a:pPr algn="ctr"/>
            <a:r>
              <a:rPr lang="en-US" dirty="0">
                <a:latin typeface="Lexia Readable Regular"/>
                <a:cs typeface="Lexia Readable Regular"/>
              </a:rPr>
              <a:t>radiation</a:t>
            </a:r>
          </a:p>
        </p:txBody>
      </p:sp>
      <p:sp>
        <p:nvSpPr>
          <p:cNvPr id="28" name="TextBox 27"/>
          <p:cNvSpPr txBox="1"/>
          <p:nvPr/>
        </p:nvSpPr>
        <p:spPr>
          <a:xfrm>
            <a:off x="2057400" y="2133600"/>
            <a:ext cx="914400" cy="914400"/>
          </a:xfrm>
          <a:prstGeom prst="rect">
            <a:avLst/>
          </a:prstGeom>
        </p:spPr>
        <p:txBody>
          <a:bodyPr vert="horz" wrap="none" lIns="91440" tIns="45720" rIns="91440" bIns="45720" rtlCol="0" anchor="b">
            <a:noAutofit/>
          </a:bodyPr>
          <a:lstStyle/>
          <a:p>
            <a:pPr algn="ctr"/>
            <a:r>
              <a:rPr lang="en-US" sz="2500" dirty="0">
                <a:solidFill>
                  <a:schemeClr val="bg1"/>
                </a:solidFill>
                <a:latin typeface="Lexia Readable Regular"/>
                <a:cs typeface="Lexia Readable Regular"/>
              </a:rPr>
              <a:t>Slow</a:t>
            </a:r>
            <a:br>
              <a:rPr lang="en-US" sz="2500" dirty="0">
                <a:solidFill>
                  <a:schemeClr val="bg1"/>
                </a:solidFill>
                <a:latin typeface="Lexia Readable Regular"/>
                <a:cs typeface="Lexia Readable Regular"/>
              </a:rPr>
            </a:br>
            <a:r>
              <a:rPr lang="en-US" sz="2500" dirty="0">
                <a:solidFill>
                  <a:schemeClr val="bg1"/>
                </a:solidFill>
                <a:latin typeface="Lexia Readable Regular"/>
                <a:cs typeface="Lexia Readable Regular"/>
              </a:rPr>
              <a:t>Contraction</a:t>
            </a:r>
          </a:p>
        </p:txBody>
      </p:sp>
      <p:cxnSp>
        <p:nvCxnSpPr>
          <p:cNvPr id="29" name="Straight Arrow Connector 28"/>
          <p:cNvCxnSpPr/>
          <p:nvPr/>
        </p:nvCxnSpPr>
        <p:spPr>
          <a:xfrm>
            <a:off x="906128" y="1666056"/>
            <a:ext cx="990600" cy="60960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2514600" y="1143000"/>
            <a:ext cx="8272" cy="7516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3429001" y="1631204"/>
            <a:ext cx="533399" cy="59925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3390903" y="3224490"/>
            <a:ext cx="571497" cy="623611"/>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1099574" y="2999320"/>
            <a:ext cx="531313" cy="66171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2514600" y="3482575"/>
            <a:ext cx="0" cy="753977"/>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648200" y="2819400"/>
            <a:ext cx="914400" cy="914400"/>
          </a:xfrm>
          <a:prstGeom prst="rect">
            <a:avLst/>
          </a:prstGeom>
        </p:spPr>
        <p:txBody>
          <a:bodyPr vert="horz" wrap="none" lIns="91440" tIns="45720" rIns="91440" bIns="45720" rtlCol="0" anchor="b">
            <a:noAutofit/>
          </a:bodyPr>
          <a:lstStyle/>
          <a:p>
            <a:pPr algn="ctr"/>
            <a:r>
              <a:rPr lang="en-US" sz="2000" dirty="0">
                <a:latin typeface="Lexia Readable Regular"/>
                <a:cs typeface="Lexia Readable Regular"/>
              </a:rPr>
              <a:t>Fusion in</a:t>
            </a:r>
            <a:br>
              <a:rPr lang="en-US" sz="2000" dirty="0">
                <a:latin typeface="Lexia Readable Regular"/>
                <a:cs typeface="Lexia Readable Regular"/>
              </a:rPr>
            </a:br>
            <a:r>
              <a:rPr lang="en-US" sz="2000" dirty="0">
                <a:latin typeface="Lexia Readable Regular"/>
                <a:cs typeface="Lexia Readable Regular"/>
              </a:rPr>
              <a:t>core</a:t>
            </a:r>
          </a:p>
        </p:txBody>
      </p:sp>
      <p:pic>
        <p:nvPicPr>
          <p:cNvPr id="44" name="Picture 43"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13743998">
            <a:off x="4121963" y="2000700"/>
            <a:ext cx="583483" cy="281322"/>
          </a:xfrm>
          <a:prstGeom prst="rect">
            <a:avLst/>
          </a:prstGeom>
        </p:spPr>
      </p:pic>
      <p:pic>
        <p:nvPicPr>
          <p:cNvPr id="45" name="Picture 44"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18432318">
            <a:off x="5492214" y="2065734"/>
            <a:ext cx="530587" cy="255819"/>
          </a:xfrm>
          <a:prstGeom prst="rect">
            <a:avLst/>
          </a:prstGeom>
        </p:spPr>
      </p:pic>
      <p:pic>
        <p:nvPicPr>
          <p:cNvPr id="46" name="Picture 45"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3020566">
            <a:off x="5473330" y="3552714"/>
            <a:ext cx="671486" cy="323752"/>
          </a:xfrm>
          <a:prstGeom prst="rect">
            <a:avLst/>
          </a:prstGeom>
        </p:spPr>
      </p:pic>
      <p:pic>
        <p:nvPicPr>
          <p:cNvPr id="47" name="Picture 46"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7857193">
            <a:off x="4140630" y="3607856"/>
            <a:ext cx="554580" cy="267387"/>
          </a:xfrm>
          <a:prstGeom prst="rect">
            <a:avLst/>
          </a:prstGeom>
        </p:spPr>
      </p:pic>
      <p:pic>
        <p:nvPicPr>
          <p:cNvPr id="48" name="Picture 47"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18432318">
            <a:off x="5111214" y="2522934"/>
            <a:ext cx="530587" cy="255819"/>
          </a:xfrm>
          <a:prstGeom prst="rect">
            <a:avLst/>
          </a:prstGeom>
        </p:spPr>
      </p:pic>
      <p:pic>
        <p:nvPicPr>
          <p:cNvPr id="49" name="Picture 48" descr="Arrow.png"/>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11210310">
            <a:off x="4434274" y="2732940"/>
            <a:ext cx="583483" cy="281322"/>
          </a:xfrm>
          <a:prstGeom prst="rect">
            <a:avLst/>
          </a:prstGeom>
        </p:spPr>
      </p:pic>
      <p:sp>
        <p:nvSpPr>
          <p:cNvPr id="42" name="Oval 41"/>
          <p:cNvSpPr/>
          <p:nvPr/>
        </p:nvSpPr>
        <p:spPr>
          <a:xfrm>
            <a:off x="4876800" y="2667000"/>
            <a:ext cx="457200" cy="4572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0" name="Content Placeholder 5"/>
          <p:cNvSpPr>
            <a:spLocks noGrp="1"/>
          </p:cNvSpPr>
          <p:nvPr>
            <p:ph sz="quarter" idx="4"/>
          </p:nvPr>
        </p:nvSpPr>
        <p:spPr>
          <a:xfrm>
            <a:off x="4038600" y="4114800"/>
            <a:ext cx="2438400" cy="2286000"/>
          </a:xfrm>
        </p:spPr>
        <p:txBody>
          <a:bodyPr>
            <a:normAutofit/>
          </a:bodyPr>
          <a:lstStyle/>
          <a:p>
            <a:pPr marL="114300" indent="0">
              <a:buNone/>
            </a:pPr>
            <a:r>
              <a:rPr lang="en-US" sz="2200" dirty="0"/>
              <a:t>Nuclear energy in center provides pressure and energy when</a:t>
            </a:r>
            <a:br>
              <a:rPr lang="en-US" sz="2200" dirty="0"/>
            </a:br>
            <a:r>
              <a:rPr lang="en-US" sz="2200" dirty="0"/>
              <a:t>T &gt; 10</a:t>
            </a:r>
            <a:r>
              <a:rPr lang="en-US" sz="2200" baseline="30000" dirty="0"/>
              <a:t>7</a:t>
            </a:r>
            <a:r>
              <a:rPr lang="en-US" sz="2200" dirty="0"/>
              <a:t> K</a:t>
            </a:r>
          </a:p>
        </p:txBody>
      </p:sp>
      <p:sp>
        <p:nvSpPr>
          <p:cNvPr id="51" name="Content Placeholder 5"/>
          <p:cNvSpPr>
            <a:spLocks noGrp="1"/>
          </p:cNvSpPr>
          <p:nvPr>
            <p:ph sz="quarter" idx="4"/>
          </p:nvPr>
        </p:nvSpPr>
        <p:spPr>
          <a:xfrm>
            <a:off x="1303672" y="4236552"/>
            <a:ext cx="2438400" cy="2049784"/>
          </a:xfrm>
        </p:spPr>
        <p:txBody>
          <a:bodyPr>
            <a:normAutofit/>
          </a:bodyPr>
          <a:lstStyle/>
          <a:p>
            <a:pPr marL="114300" indent="0">
              <a:buNone/>
            </a:pPr>
            <a:r>
              <a:rPr lang="en-US" sz="2200" dirty="0"/>
              <a:t>Gravitational contraction releases energy, no fusion yet.</a:t>
            </a:r>
          </a:p>
        </p:txBody>
      </p:sp>
      <p:cxnSp>
        <p:nvCxnSpPr>
          <p:cNvPr id="53" name="Straight Connector 52"/>
          <p:cNvCxnSpPr/>
          <p:nvPr/>
        </p:nvCxnSpPr>
        <p:spPr>
          <a:xfrm>
            <a:off x="6400800" y="4076379"/>
            <a:ext cx="0" cy="22099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810000" y="4190843"/>
            <a:ext cx="0" cy="22099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2387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6E2D2B3B-882E-40F3-A32F-6DD516915044}" type="slidenum">
              <a:rPr lang="en-US" smtClean="0"/>
              <a:pPr/>
              <a:t>45</a:t>
            </a:fld>
            <a:endParaRPr lang="en-US" dirty="0"/>
          </a:p>
        </p:txBody>
      </p:sp>
      <p:sp>
        <p:nvSpPr>
          <p:cNvPr id="8" name="Footer Placeholder 7"/>
          <p:cNvSpPr>
            <a:spLocks noGrp="1"/>
          </p:cNvSpPr>
          <p:nvPr>
            <p:ph type="ftr" sz="quarter" idx="3"/>
          </p:nvPr>
        </p:nvSpPr>
        <p:spPr/>
        <p:txBody>
          <a:bodyPr/>
          <a:lstStyle/>
          <a:p>
            <a:r>
              <a:rPr lang="en-US"/>
              <a:t>Ay10 Summer 2015. Lecture 13</a:t>
            </a:r>
            <a:endParaRPr lang="en-US" dirty="0"/>
          </a:p>
        </p:txBody>
      </p:sp>
      <p:pic>
        <p:nvPicPr>
          <p:cNvPr id="9" name="Picture 8" descr="M16_ESO_NIR_HST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053"/>
            <a:ext cx="9144000" cy="6109547"/>
          </a:xfrm>
          <a:prstGeom prst="rect">
            <a:avLst/>
          </a:prstGeom>
        </p:spPr>
      </p:pic>
    </p:spTree>
    <p:extLst>
      <p:ext uri="{BB962C8B-B14F-4D97-AF65-F5344CB8AC3E}">
        <p14:creationId xmlns:p14="http://schemas.microsoft.com/office/powerpoint/2010/main" val="3168418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Star is Born</a:t>
            </a:r>
          </a:p>
        </p:txBody>
      </p:sp>
      <p:sp>
        <p:nvSpPr>
          <p:cNvPr id="3" name="Content Placeholder 2"/>
          <p:cNvSpPr>
            <a:spLocks noGrp="1"/>
          </p:cNvSpPr>
          <p:nvPr>
            <p:ph idx="1"/>
          </p:nvPr>
        </p:nvSpPr>
        <p:spPr/>
        <p:txBody>
          <a:bodyPr>
            <a:normAutofit fontScale="92500" lnSpcReduction="10000"/>
          </a:bodyPr>
          <a:lstStyle/>
          <a:p>
            <a:r>
              <a:rPr lang="en-US" dirty="0"/>
              <a:t>When the temperatures get sufficiently high in the center (&gt; 10</a:t>
            </a:r>
            <a:r>
              <a:rPr lang="en-US" baseline="30000" dirty="0"/>
              <a:t>7</a:t>
            </a:r>
            <a:r>
              <a:rPr lang="en-US" dirty="0"/>
              <a:t> K), quantum nuclear reactions start to take place:</a:t>
            </a:r>
          </a:p>
          <a:p>
            <a:pPr lvl="1"/>
            <a:r>
              <a:rPr lang="en-US" dirty="0">
                <a:solidFill>
                  <a:srgbClr val="C74444"/>
                </a:solidFill>
              </a:rPr>
              <a:t>A STAR IS BORN!</a:t>
            </a:r>
          </a:p>
          <a:p>
            <a:r>
              <a:rPr lang="en-US" dirty="0"/>
              <a:t>Star settles onto the main sequence; contraction ceases. L and T stabilize. </a:t>
            </a:r>
          </a:p>
          <a:p>
            <a:r>
              <a:rPr lang="en-US" dirty="0"/>
              <a:t>Nuclear reactions provide a counterbalance against gravity’s never-ending pull. </a:t>
            </a:r>
          </a:p>
          <a:p>
            <a:r>
              <a:rPr lang="en-US" dirty="0"/>
              <a:t>Star is in “</a:t>
            </a:r>
            <a:r>
              <a:rPr lang="en-US" dirty="0">
                <a:solidFill>
                  <a:srgbClr val="C74444"/>
                </a:solidFill>
              </a:rPr>
              <a:t>hydrostatic equilibrium</a:t>
            </a:r>
            <a:r>
              <a:rPr lang="en-US" dirty="0"/>
              <a:t>”</a:t>
            </a:r>
          </a:p>
        </p:txBody>
      </p:sp>
      <p:sp>
        <p:nvSpPr>
          <p:cNvPr id="4" name="Slide Number Placeholder 3"/>
          <p:cNvSpPr>
            <a:spLocks noGrp="1"/>
          </p:cNvSpPr>
          <p:nvPr>
            <p:ph type="sldNum" sz="quarter" idx="12"/>
          </p:nvPr>
        </p:nvSpPr>
        <p:spPr/>
        <p:txBody>
          <a:bodyPr/>
          <a:lstStyle/>
          <a:p>
            <a:fld id="{6E2D2B3B-882E-40F3-A32F-6DD516915044}" type="slidenum">
              <a:rPr lang="en-US" smtClean="0"/>
              <a:pPr/>
              <a:t>46</a:t>
            </a:fld>
            <a:endParaRPr lang="en-US" dirty="0"/>
          </a:p>
        </p:txBody>
      </p:sp>
    </p:spTree>
    <p:extLst>
      <p:ext uri="{BB962C8B-B14F-4D97-AF65-F5344CB8AC3E}">
        <p14:creationId xmlns:p14="http://schemas.microsoft.com/office/powerpoint/2010/main" val="1205677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71A8C-6BD7-C747-B2AF-FE80BD23BA56}"/>
              </a:ext>
            </a:extLst>
          </p:cNvPr>
          <p:cNvPicPr>
            <a:picLocks noChangeAspect="1"/>
          </p:cNvPicPr>
          <p:nvPr/>
        </p:nvPicPr>
        <p:blipFill>
          <a:blip r:embed="rId3"/>
          <a:stretch>
            <a:fillRect/>
          </a:stretch>
        </p:blipFill>
        <p:spPr>
          <a:xfrm>
            <a:off x="1782895" y="685800"/>
            <a:ext cx="6446708" cy="6096000"/>
          </a:xfrm>
          <a:prstGeom prst="rect">
            <a:avLst/>
          </a:prstGeom>
        </p:spPr>
      </p:pic>
      <p:sp>
        <p:nvSpPr>
          <p:cNvPr id="4" name="TextBox 3">
            <a:extLst>
              <a:ext uri="{FF2B5EF4-FFF2-40B4-BE49-F238E27FC236}">
                <a16:creationId xmlns:a16="http://schemas.microsoft.com/office/drawing/2014/main" id="{8F02C395-6B9C-844B-84A7-D50B051586CC}"/>
              </a:ext>
            </a:extLst>
          </p:cNvPr>
          <p:cNvSpPr txBox="1"/>
          <p:nvPr/>
        </p:nvSpPr>
        <p:spPr>
          <a:xfrm rot="16200000">
            <a:off x="6962563" y="3095838"/>
            <a:ext cx="2204450" cy="584775"/>
          </a:xfrm>
          <a:prstGeom prst="rect">
            <a:avLst/>
          </a:prstGeom>
          <a:solidFill>
            <a:schemeClr val="tx1"/>
          </a:solidFill>
        </p:spPr>
        <p:txBody>
          <a:bodyPr wrap="none" rtlCol="0">
            <a:spAutoFit/>
          </a:bodyPr>
          <a:lstStyle/>
          <a:p>
            <a:r>
              <a:rPr lang="en-US" sz="3200" dirty="0">
                <a:solidFill>
                  <a:schemeClr val="accent4">
                    <a:lumMod val="60000"/>
                    <a:lumOff val="40000"/>
                  </a:schemeClr>
                </a:solidFill>
              </a:rPr>
              <a:t>Luminosity</a:t>
            </a:r>
          </a:p>
        </p:txBody>
      </p:sp>
      <p:sp>
        <p:nvSpPr>
          <p:cNvPr id="5" name="TextBox 4">
            <a:extLst>
              <a:ext uri="{FF2B5EF4-FFF2-40B4-BE49-F238E27FC236}">
                <a16:creationId xmlns:a16="http://schemas.microsoft.com/office/drawing/2014/main" id="{46DE8A86-72D2-4343-8D9A-7FDF92653B88}"/>
              </a:ext>
            </a:extLst>
          </p:cNvPr>
          <p:cNvSpPr txBox="1"/>
          <p:nvPr/>
        </p:nvSpPr>
        <p:spPr>
          <a:xfrm rot="16200000">
            <a:off x="564451" y="3095838"/>
            <a:ext cx="2436886" cy="584775"/>
          </a:xfrm>
          <a:prstGeom prst="rect">
            <a:avLst/>
          </a:prstGeom>
          <a:solidFill>
            <a:schemeClr val="tx1"/>
          </a:solidFill>
        </p:spPr>
        <p:txBody>
          <a:bodyPr wrap="none" rtlCol="0">
            <a:spAutoFit/>
          </a:bodyPr>
          <a:lstStyle/>
          <a:p>
            <a:r>
              <a:rPr lang="en-US" sz="3200" dirty="0">
                <a:solidFill>
                  <a:schemeClr val="accent4">
                    <a:lumMod val="60000"/>
                    <a:lumOff val="40000"/>
                  </a:schemeClr>
                </a:solidFill>
              </a:rPr>
              <a:t> Magnitude</a:t>
            </a:r>
          </a:p>
        </p:txBody>
      </p:sp>
      <p:sp>
        <p:nvSpPr>
          <p:cNvPr id="6" name="TextBox 5">
            <a:extLst>
              <a:ext uri="{FF2B5EF4-FFF2-40B4-BE49-F238E27FC236}">
                <a16:creationId xmlns:a16="http://schemas.microsoft.com/office/drawing/2014/main" id="{691FF9BD-58B2-3A40-ADB7-055123443B7A}"/>
              </a:ext>
            </a:extLst>
          </p:cNvPr>
          <p:cNvSpPr txBox="1"/>
          <p:nvPr/>
        </p:nvSpPr>
        <p:spPr>
          <a:xfrm>
            <a:off x="3072728" y="0"/>
            <a:ext cx="3480440" cy="584775"/>
          </a:xfrm>
          <a:prstGeom prst="rect">
            <a:avLst/>
          </a:prstGeom>
          <a:solidFill>
            <a:schemeClr val="tx1"/>
          </a:solidFill>
        </p:spPr>
        <p:txBody>
          <a:bodyPr wrap="none" rtlCol="0">
            <a:spAutoFit/>
          </a:bodyPr>
          <a:lstStyle/>
          <a:p>
            <a:r>
              <a:rPr lang="en-US" sz="3200" dirty="0">
                <a:solidFill>
                  <a:schemeClr val="accent4">
                    <a:lumMod val="60000"/>
                    <a:lumOff val="40000"/>
                  </a:schemeClr>
                </a:solidFill>
                <a:sym typeface="Wingdings" pitchFamily="2" charset="2"/>
              </a:rPr>
              <a:t> Surface Temp</a:t>
            </a:r>
            <a:endParaRPr lang="en-US" sz="3200" dirty="0">
              <a:solidFill>
                <a:schemeClr val="accent4">
                  <a:lumMod val="60000"/>
                  <a:lumOff val="40000"/>
                </a:schemeClr>
              </a:solidFill>
            </a:endParaRPr>
          </a:p>
        </p:txBody>
      </p:sp>
      <p:sp>
        <p:nvSpPr>
          <p:cNvPr id="7" name="TextBox 6">
            <a:extLst>
              <a:ext uri="{FF2B5EF4-FFF2-40B4-BE49-F238E27FC236}">
                <a16:creationId xmlns:a16="http://schemas.microsoft.com/office/drawing/2014/main" id="{A69F0AE0-A23C-E94D-BC4C-32B20316A13F}"/>
              </a:ext>
            </a:extLst>
          </p:cNvPr>
          <p:cNvSpPr txBox="1"/>
          <p:nvPr/>
        </p:nvSpPr>
        <p:spPr>
          <a:xfrm>
            <a:off x="0" y="-5349"/>
            <a:ext cx="1810111" cy="461665"/>
          </a:xfrm>
          <a:prstGeom prst="rect">
            <a:avLst/>
          </a:prstGeom>
          <a:solidFill>
            <a:schemeClr val="tx1"/>
          </a:solidFill>
        </p:spPr>
        <p:txBody>
          <a:bodyPr wrap="none" rtlCol="0">
            <a:spAutoFit/>
          </a:bodyPr>
          <a:lstStyle/>
          <a:p>
            <a:r>
              <a:rPr lang="en-US" sz="2400" dirty="0">
                <a:solidFill>
                  <a:schemeClr val="accent4">
                    <a:lumMod val="60000"/>
                    <a:lumOff val="40000"/>
                  </a:schemeClr>
                </a:solidFill>
              </a:rPr>
              <a:t>Gaia Data2</a:t>
            </a:r>
          </a:p>
        </p:txBody>
      </p:sp>
    </p:spTree>
    <p:extLst>
      <p:ext uri="{BB962C8B-B14F-4D97-AF65-F5344CB8AC3E}">
        <p14:creationId xmlns:p14="http://schemas.microsoft.com/office/powerpoint/2010/main" val="2847613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1E22-8354-A94F-AB45-9C4D4F5D1AD3}"/>
              </a:ext>
            </a:extLst>
          </p:cNvPr>
          <p:cNvSpPr>
            <a:spLocks noGrp="1"/>
          </p:cNvSpPr>
          <p:nvPr>
            <p:ph type="title"/>
          </p:nvPr>
        </p:nvSpPr>
        <p:spPr/>
        <p:txBody>
          <a:bodyPr/>
          <a:lstStyle/>
          <a:p>
            <a:r>
              <a:rPr lang="en-US" dirty="0"/>
              <a:t>Measuring Properties of Stars</a:t>
            </a:r>
          </a:p>
        </p:txBody>
      </p:sp>
      <p:sp>
        <p:nvSpPr>
          <p:cNvPr id="3" name="Content Placeholder 2">
            <a:extLst>
              <a:ext uri="{FF2B5EF4-FFF2-40B4-BE49-F238E27FC236}">
                <a16:creationId xmlns:a16="http://schemas.microsoft.com/office/drawing/2014/main" id="{0B33183D-4439-BC40-AB89-0A6C3D473083}"/>
              </a:ext>
            </a:extLst>
          </p:cNvPr>
          <p:cNvSpPr>
            <a:spLocks noGrp="1"/>
          </p:cNvSpPr>
          <p:nvPr>
            <p:ph idx="1"/>
          </p:nvPr>
        </p:nvSpPr>
        <p:spPr/>
        <p:txBody>
          <a:bodyPr>
            <a:normAutofit/>
          </a:bodyPr>
          <a:lstStyle/>
          <a:p>
            <a:r>
              <a:rPr lang="en-US" dirty="0">
                <a:solidFill>
                  <a:srgbClr val="C00000"/>
                </a:solidFill>
              </a:rPr>
              <a:t>Distance</a:t>
            </a:r>
          </a:p>
          <a:p>
            <a:pPr lvl="1"/>
            <a:r>
              <a:rPr lang="en-US" dirty="0"/>
              <a:t>Parallax method for nearby stars</a:t>
            </a:r>
          </a:p>
          <a:p>
            <a:r>
              <a:rPr lang="en-US" dirty="0">
                <a:solidFill>
                  <a:srgbClr val="C00000"/>
                </a:solidFill>
              </a:rPr>
              <a:t>Brightness (Intensity)</a:t>
            </a:r>
          </a:p>
          <a:p>
            <a:pPr lvl="1"/>
            <a:r>
              <a:rPr lang="en-US" dirty="0"/>
              <a:t>Easy to measure – is it bright or dim?</a:t>
            </a:r>
          </a:p>
          <a:p>
            <a:r>
              <a:rPr lang="en-US" dirty="0">
                <a:solidFill>
                  <a:srgbClr val="C00000"/>
                </a:solidFill>
              </a:rPr>
              <a:t>Luminosity</a:t>
            </a:r>
          </a:p>
          <a:p>
            <a:pPr lvl="1"/>
            <a:r>
              <a:rPr lang="en-US" dirty="0"/>
              <a:t>Get from brightness and distance</a:t>
            </a:r>
          </a:p>
          <a:p>
            <a:pPr lvl="1"/>
            <a:r>
              <a:rPr lang="en-US" dirty="0"/>
              <a:t>Physical relationships for special objects (e.g., Cepheid Variables)</a:t>
            </a:r>
          </a:p>
        </p:txBody>
      </p:sp>
      <p:sp>
        <p:nvSpPr>
          <p:cNvPr id="4" name="Date Placeholder 3">
            <a:extLst>
              <a:ext uri="{FF2B5EF4-FFF2-40B4-BE49-F238E27FC236}">
                <a16:creationId xmlns:a16="http://schemas.microsoft.com/office/drawing/2014/main" id="{BFB5BCE3-A43E-0442-AC9B-D3CACBB35479}"/>
              </a:ext>
            </a:extLst>
          </p:cNvPr>
          <p:cNvSpPr>
            <a:spLocks noGrp="1"/>
          </p:cNvSpPr>
          <p:nvPr>
            <p:ph type="dt" sz="half" idx="10"/>
          </p:nvPr>
        </p:nvSpPr>
        <p:spPr/>
        <p:txBody>
          <a:bodyPr/>
          <a:lstStyle/>
          <a:p>
            <a:r>
              <a:rPr lang="en-US"/>
              <a:t>Spring 2020</a:t>
            </a:r>
            <a:endParaRPr lang="en-US" dirty="0"/>
          </a:p>
        </p:txBody>
      </p:sp>
      <p:sp>
        <p:nvSpPr>
          <p:cNvPr id="5" name="Footer Placeholder 4">
            <a:extLst>
              <a:ext uri="{FF2B5EF4-FFF2-40B4-BE49-F238E27FC236}">
                <a16:creationId xmlns:a16="http://schemas.microsoft.com/office/drawing/2014/main" id="{1E4D8E0A-D7B5-8B4D-9D89-09A346784A68}"/>
              </a:ext>
            </a:extLst>
          </p:cNvPr>
          <p:cNvSpPr>
            <a:spLocks noGrp="1"/>
          </p:cNvSpPr>
          <p:nvPr>
            <p:ph type="ftr" sz="quarter" idx="11"/>
          </p:nvPr>
        </p:nvSpPr>
        <p:spPr/>
        <p:txBody>
          <a:bodyPr/>
          <a:lstStyle/>
          <a:p>
            <a:r>
              <a:rPr lang="en-US"/>
              <a:t>Lecture</a:t>
            </a:r>
            <a:endParaRPr lang="en-US" dirty="0"/>
          </a:p>
        </p:txBody>
      </p:sp>
    </p:spTree>
    <p:extLst>
      <p:ext uri="{BB962C8B-B14F-4D97-AF65-F5344CB8AC3E}">
        <p14:creationId xmlns:p14="http://schemas.microsoft.com/office/powerpoint/2010/main" val="219613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rallaxVideo">
            <a:hlinkClick r:id="" action="ppaction://media"/>
            <a:extLst>
              <a:ext uri="{FF2B5EF4-FFF2-40B4-BE49-F238E27FC236}">
                <a16:creationId xmlns:a16="http://schemas.microsoft.com/office/drawing/2014/main" id="{B7D35729-3128-7549-9F9F-52AFC04DD42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9330"/>
          <a:stretch/>
        </p:blipFill>
        <p:spPr>
          <a:xfrm>
            <a:off x="1219200" y="0"/>
            <a:ext cx="6426200" cy="6858000"/>
          </a:xfrm>
          <a:prstGeom prst="rect">
            <a:avLst/>
          </a:prstGeom>
        </p:spPr>
      </p:pic>
    </p:spTree>
    <p:extLst>
      <p:ext uri="{BB962C8B-B14F-4D97-AF65-F5344CB8AC3E}">
        <p14:creationId xmlns:p14="http://schemas.microsoft.com/office/powerpoint/2010/main" val="1538483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lphini-2013-ng-singapore.jpg">
            <a:extLst>
              <a:ext uri="{FF2B5EF4-FFF2-40B4-BE49-F238E27FC236}">
                <a16:creationId xmlns:a16="http://schemas.microsoft.com/office/drawing/2014/main" id="{9129A0F8-02CF-B14F-9DB1-81FCD71F9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2" y="0"/>
            <a:ext cx="9144000" cy="6858000"/>
          </a:xfrm>
          <a:prstGeom prst="rect">
            <a:avLst/>
          </a:prstGeom>
        </p:spPr>
      </p:pic>
      <p:pic>
        <p:nvPicPr>
          <p:cNvPr id="4" name="Picture 3" descr="Screen Shot 2015-06-14 at 5.52.18 PM.png">
            <a:extLst>
              <a:ext uri="{FF2B5EF4-FFF2-40B4-BE49-F238E27FC236}">
                <a16:creationId xmlns:a16="http://schemas.microsoft.com/office/drawing/2014/main" id="{7E88AAEA-887F-A840-9041-42CD207B4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304800"/>
            <a:ext cx="2157828" cy="1343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2698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E2D2B3B-882E-40F3-A32F-6DD516915044}" type="slidenum">
              <a:rPr lang="en-US" smtClean="0"/>
              <a:pPr/>
              <a:t>9</a:t>
            </a:fld>
            <a:endParaRPr lang="en-US" dirty="0"/>
          </a:p>
        </p:txBody>
      </p:sp>
      <p:pic>
        <p:nvPicPr>
          <p:cNvPr id="4" name="Picture 3" descr="Light-Bulb-38-375x5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041036"/>
            <a:ext cx="1891537" cy="2522049"/>
          </a:xfrm>
          <a:prstGeom prst="rect">
            <a:avLst/>
          </a:prstGeom>
        </p:spPr>
      </p:pic>
      <p:sp>
        <p:nvSpPr>
          <p:cNvPr id="5" name="TextBox 4"/>
          <p:cNvSpPr txBox="1"/>
          <p:nvPr/>
        </p:nvSpPr>
        <p:spPr>
          <a:xfrm>
            <a:off x="1295400" y="5181600"/>
            <a:ext cx="914400" cy="914400"/>
          </a:xfrm>
          <a:prstGeom prst="rect">
            <a:avLst/>
          </a:prstGeom>
        </p:spPr>
        <p:txBody>
          <a:bodyPr vert="horz" wrap="none" lIns="91440" tIns="45720" rIns="91440" bIns="45720" rtlCol="0" anchor="b">
            <a:noAutofit/>
          </a:bodyPr>
          <a:lstStyle/>
          <a:p>
            <a:pPr algn="ctr"/>
            <a:r>
              <a:rPr lang="en-US" sz="2500" dirty="0">
                <a:solidFill>
                  <a:schemeClr val="bg1"/>
                </a:solidFill>
                <a:latin typeface="Lexia Readable Regular"/>
                <a:cs typeface="Lexia Readable Regular"/>
              </a:rPr>
              <a:t>1000 Watts</a:t>
            </a:r>
          </a:p>
        </p:txBody>
      </p:sp>
      <p:pic>
        <p:nvPicPr>
          <p:cNvPr id="6" name="Picture 5" descr="Screen Shot 2015-06-14 at 5.52.18 PM.png">
            <a:extLst>
              <a:ext uri="{FF2B5EF4-FFF2-40B4-BE49-F238E27FC236}">
                <a16:creationId xmlns:a16="http://schemas.microsoft.com/office/drawing/2014/main" id="{856DE1FF-D9E6-4545-B22F-C061E5674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304800"/>
            <a:ext cx="2157828" cy="1343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delphini-2013-ng-singapore.jpg">
            <a:extLst>
              <a:ext uri="{FF2B5EF4-FFF2-40B4-BE49-F238E27FC236}">
                <a16:creationId xmlns:a16="http://schemas.microsoft.com/office/drawing/2014/main" id="{F79592AA-7913-7446-B9D1-DB47BD096A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1828800"/>
            <a:ext cx="2374828" cy="1781121"/>
          </a:xfrm>
          <a:prstGeom prst="rect">
            <a:avLst/>
          </a:prstGeom>
        </p:spPr>
      </p:pic>
    </p:spTree>
    <p:extLst>
      <p:ext uri="{BB962C8B-B14F-4D97-AF65-F5344CB8AC3E}">
        <p14:creationId xmlns:p14="http://schemas.microsoft.com/office/powerpoint/2010/main" val="2545221228"/>
      </p:ext>
    </p:extLst>
  </p:cSld>
  <p:clrMapOvr>
    <a:masterClrMapping/>
  </p:clrMapOvr>
</p:sld>
</file>

<file path=ppt/theme/theme1.xml><?xml version="1.0" encoding="utf-8"?>
<a:theme xmlns:a="http://schemas.openxmlformats.org/drawingml/2006/main" name="Math 16x9">
  <a:themeElements>
    <a:clrScheme name="SMC">
      <a:dk1>
        <a:srgbClr val="000000"/>
      </a:dk1>
      <a:lt1>
        <a:srgbClr val="FFFFFF"/>
      </a:lt1>
      <a:dk2>
        <a:srgbClr val="44546A"/>
      </a:dk2>
      <a:lt2>
        <a:srgbClr val="E7E6E6"/>
      </a:lt2>
      <a:accent1>
        <a:srgbClr val="CF001C"/>
      </a:accent1>
      <a:accent2>
        <a:srgbClr val="ED7D31"/>
      </a:accent2>
      <a:accent3>
        <a:srgbClr val="A5A5A5"/>
      </a:accent3>
      <a:accent4>
        <a:srgbClr val="FFC000"/>
      </a:accent4>
      <a:accent5>
        <a:srgbClr val="DD7871"/>
      </a:accent5>
      <a:accent6>
        <a:srgbClr val="70AD47"/>
      </a:accent6>
      <a:hlink>
        <a:srgbClr val="0563C1"/>
      </a:hlink>
      <a:folHlink>
        <a:srgbClr val="954F72"/>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16x9</Template>
  <TotalTime>3595</TotalTime>
  <Words>2109</Words>
  <Application>Microsoft Macintosh PowerPoint</Application>
  <PresentationFormat>On-screen Show (4:3)</PresentationFormat>
  <Paragraphs>405</Paragraphs>
  <Slides>46</Slides>
  <Notes>46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Cambria Math</vt:lpstr>
      <vt:lpstr>Chalkboard</vt:lpstr>
      <vt:lpstr>Euphemia</vt:lpstr>
      <vt:lpstr>Lexia Readable Regular</vt:lpstr>
      <vt:lpstr>Wingdings</vt:lpstr>
      <vt:lpstr>Math 16x9</vt:lpstr>
      <vt:lpstr>Properties of Stars &amp; Star Formation</vt:lpstr>
      <vt:lpstr>PowerPoint Presentation</vt:lpstr>
      <vt:lpstr>Betelgeuse is OK</vt:lpstr>
      <vt:lpstr>PowerPoint Presentation</vt:lpstr>
      <vt:lpstr>PowerPoint Presentation</vt:lpstr>
      <vt:lpstr>Measuring Properties of Stars</vt:lpstr>
      <vt:lpstr>PowerPoint Presentation</vt:lpstr>
      <vt:lpstr>PowerPoint Presentation</vt:lpstr>
      <vt:lpstr>PowerPoint Presentation</vt:lpstr>
      <vt:lpstr>PowerPoint Presentation</vt:lpstr>
      <vt:lpstr>PowerPoint Presentation</vt:lpstr>
      <vt:lpstr>Measuring Properties of Stars</vt:lpstr>
      <vt:lpstr>Measuring Properties of Stars</vt:lpstr>
      <vt:lpstr>PowerPoint Presentation</vt:lpstr>
      <vt:lpstr>PowerPoint Presentation</vt:lpstr>
      <vt:lpstr>PowerPoint Presentation</vt:lpstr>
      <vt:lpstr>PowerPoint Presentation</vt:lpstr>
      <vt:lpstr>PowerPoint Presentation</vt:lpstr>
      <vt:lpstr>PowerPoint Presentation</vt:lpstr>
      <vt:lpstr>Analysis of stellar spectrum</vt:lpstr>
      <vt:lpstr>Williamina Fleming (1857 – 1911) Annie Cannon (1863 – 1941)</vt:lpstr>
      <vt:lpstr>Analysis of stellar spectrum</vt:lpstr>
      <vt:lpstr>Measuring Properties of Stars</vt:lpstr>
      <vt:lpstr>PowerPoint Presentation</vt:lpstr>
      <vt:lpstr>Sizes of stars</vt:lpstr>
      <vt:lpstr>Binary Stars gives Mass</vt:lpstr>
      <vt:lpstr>PowerPoint Presentation</vt:lpstr>
      <vt:lpstr>PowerPoint Presentation</vt:lpstr>
      <vt:lpstr>Binary Stars gives Mass</vt:lpstr>
      <vt:lpstr>PowerPoint Presentation</vt:lpstr>
      <vt:lpstr>Trends for Main-Sequence Stars</vt:lpstr>
      <vt:lpstr>PowerPoint Presentation</vt:lpstr>
      <vt:lpstr>Some Properties of MS Stars</vt:lpstr>
      <vt:lpstr>PowerPoint Presentation</vt:lpstr>
      <vt:lpstr>PowerPoint Presentation</vt:lpstr>
      <vt:lpstr>PowerPoint Presentation</vt:lpstr>
      <vt:lpstr>PowerPoint Presentation</vt:lpstr>
      <vt:lpstr>Stars and Star Formation</vt:lpstr>
      <vt:lpstr>PowerPoint Presentation</vt:lpstr>
      <vt:lpstr>PowerPoint Presentation</vt:lpstr>
      <vt:lpstr>Heading Toward Stars</vt:lpstr>
      <vt:lpstr>PowerPoint Presentation</vt:lpstr>
      <vt:lpstr>PowerPoint Presentation</vt:lpstr>
      <vt:lpstr>A Star is Born</vt:lpstr>
      <vt:lpstr>PowerPoint Presentation</vt:lpstr>
      <vt:lpstr>A Star is Born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Microsoft Office User</dc:creator>
  <cp:lastModifiedBy>Microsoft Office User</cp:lastModifiedBy>
  <cp:revision>176</cp:revision>
  <cp:lastPrinted>2020-04-24T14:13:15Z</cp:lastPrinted>
  <dcterms:created xsi:type="dcterms:W3CDTF">2020-02-11T23:30:15Z</dcterms:created>
  <dcterms:modified xsi:type="dcterms:W3CDTF">2020-04-24T17:00:09Z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